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16"/>
  </p:notesMasterIdLst>
  <p:sldIdLst>
    <p:sldId id="256" r:id="rId2"/>
    <p:sldId id="283" r:id="rId3"/>
    <p:sldId id="285" r:id="rId4"/>
    <p:sldId id="286" r:id="rId5"/>
    <p:sldId id="287" r:id="rId6"/>
    <p:sldId id="288" r:id="rId7"/>
    <p:sldId id="289" r:id="rId8"/>
    <p:sldId id="290" r:id="rId9"/>
    <p:sldId id="291" r:id="rId10"/>
    <p:sldId id="292" r:id="rId11"/>
    <p:sldId id="293" r:id="rId12"/>
    <p:sldId id="294" r:id="rId13"/>
    <p:sldId id="295" r:id="rId14"/>
    <p:sldId id="284"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1716E"/>
    <a:srgbClr val="481E69"/>
    <a:srgbClr val="006BA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11"/>
    <p:restoredTop sz="90661"/>
  </p:normalViewPr>
  <p:slideViewPr>
    <p:cSldViewPr snapToGrid="0" snapToObjects="1">
      <p:cViewPr varScale="1">
        <p:scale>
          <a:sx n="97" d="100"/>
          <a:sy n="97" d="100"/>
        </p:scale>
        <p:origin x="384" y="84"/>
      </p:cViewPr>
      <p:guideLst/>
    </p:cSldViewPr>
  </p:slideViewPr>
  <p:notesTextViewPr>
    <p:cViewPr>
      <p:scale>
        <a:sx n="1" d="1"/>
        <a:sy n="1" d="1"/>
      </p:scale>
      <p:origin x="0" y="0"/>
    </p:cViewPr>
  </p:notesTextViewPr>
  <p:notesViewPr>
    <p:cSldViewPr snapToGrid="0" snapToObjects="1">
      <p:cViewPr varScale="1">
        <p:scale>
          <a:sx n="127" d="100"/>
          <a:sy n="127" d="100"/>
        </p:scale>
        <p:origin x="3824" y="19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C7EE8BD-EB5D-4013-857E-79913AAFD7FE}" type="doc">
      <dgm:prSet loTypeId="urn:microsoft.com/office/officeart/2005/8/layout/list1" loCatId="list" qsTypeId="urn:microsoft.com/office/officeart/2005/8/quickstyle/simple1" qsCatId="simple" csTypeId="urn:microsoft.com/office/officeart/2005/8/colors/colorful1" csCatId="colorful" phldr="1"/>
      <dgm:spPr/>
      <dgm:t>
        <a:bodyPr/>
        <a:lstStyle/>
        <a:p>
          <a:endParaRPr lang="en-US"/>
        </a:p>
      </dgm:t>
    </dgm:pt>
    <dgm:pt modelId="{3E8BAC14-8C07-4E3F-A176-F81AA073BD02}">
      <dgm:prSet phldrT="[Text]"/>
      <dgm:spPr/>
      <dgm:t>
        <a:bodyPr/>
        <a:lstStyle/>
        <a:p>
          <a:r>
            <a:rPr lang="en-US" b="1" dirty="0" smtClean="0"/>
            <a:t>Pros</a:t>
          </a:r>
          <a:r>
            <a:rPr lang="en-US" dirty="0" smtClean="0"/>
            <a:t> for mezzanine loans</a:t>
          </a:r>
          <a:endParaRPr lang="en-US" dirty="0"/>
        </a:p>
      </dgm:t>
    </dgm:pt>
    <dgm:pt modelId="{672A2FA6-47E6-444F-AA9E-AA705EB9BA5F}" type="parTrans" cxnId="{6DB3FCFA-9847-48FE-821B-D5DA4CA7CF2B}">
      <dgm:prSet/>
      <dgm:spPr/>
      <dgm:t>
        <a:bodyPr/>
        <a:lstStyle/>
        <a:p>
          <a:endParaRPr lang="en-US"/>
        </a:p>
      </dgm:t>
    </dgm:pt>
    <dgm:pt modelId="{DE3E1288-E1E3-462D-B198-474099643235}" type="sibTrans" cxnId="{6DB3FCFA-9847-48FE-821B-D5DA4CA7CF2B}">
      <dgm:prSet/>
      <dgm:spPr/>
      <dgm:t>
        <a:bodyPr/>
        <a:lstStyle/>
        <a:p>
          <a:endParaRPr lang="en-US"/>
        </a:p>
      </dgm:t>
    </dgm:pt>
    <dgm:pt modelId="{0B22971A-E618-4201-B96F-1E9818255565}">
      <dgm:prSet phldrT="[Text]"/>
      <dgm:spPr/>
      <dgm:t>
        <a:bodyPr/>
        <a:lstStyle/>
        <a:p>
          <a:r>
            <a:rPr lang="en-US" dirty="0" smtClean="0"/>
            <a:t>Separate loan</a:t>
          </a:r>
          <a:endParaRPr lang="en-US" dirty="0"/>
        </a:p>
      </dgm:t>
    </dgm:pt>
    <dgm:pt modelId="{73429F88-E429-40C8-BCBC-9F7D6EFD6DA6}" type="parTrans" cxnId="{A82806CC-0E24-4072-980B-F56E61EAC077}">
      <dgm:prSet/>
      <dgm:spPr/>
      <dgm:t>
        <a:bodyPr/>
        <a:lstStyle/>
        <a:p>
          <a:endParaRPr lang="en-US"/>
        </a:p>
      </dgm:t>
    </dgm:pt>
    <dgm:pt modelId="{2878220D-C650-4F68-A074-1E46CDC8D545}" type="sibTrans" cxnId="{A82806CC-0E24-4072-980B-F56E61EAC077}">
      <dgm:prSet/>
      <dgm:spPr/>
      <dgm:t>
        <a:bodyPr/>
        <a:lstStyle/>
        <a:p>
          <a:endParaRPr lang="en-US"/>
        </a:p>
      </dgm:t>
    </dgm:pt>
    <dgm:pt modelId="{A448B8F5-139F-449A-8AE0-9F6AAD089315}">
      <dgm:prSet phldrT="[Text]"/>
      <dgm:spPr/>
      <dgm:t>
        <a:bodyPr/>
        <a:lstStyle/>
        <a:p>
          <a:r>
            <a:rPr lang="en-US" dirty="0" smtClean="0"/>
            <a:t>Greater control</a:t>
          </a:r>
          <a:endParaRPr lang="en-US" dirty="0"/>
        </a:p>
      </dgm:t>
    </dgm:pt>
    <dgm:pt modelId="{24915C1B-6E7D-42DE-888F-AC50DE3DDB03}" type="parTrans" cxnId="{F85FD818-3D19-485A-A975-329EDE2B5918}">
      <dgm:prSet/>
      <dgm:spPr/>
      <dgm:t>
        <a:bodyPr/>
        <a:lstStyle/>
        <a:p>
          <a:endParaRPr lang="en-US"/>
        </a:p>
      </dgm:t>
    </dgm:pt>
    <dgm:pt modelId="{8D4C6890-9D4E-401F-ABF7-8D2A12FB381C}" type="sibTrans" cxnId="{F85FD818-3D19-485A-A975-329EDE2B5918}">
      <dgm:prSet/>
      <dgm:spPr/>
      <dgm:t>
        <a:bodyPr/>
        <a:lstStyle/>
        <a:p>
          <a:endParaRPr lang="en-US"/>
        </a:p>
      </dgm:t>
    </dgm:pt>
    <dgm:pt modelId="{DE2B01E5-0A9B-44D7-A3E5-E1C10B186197}">
      <dgm:prSet phldrT="[Text]"/>
      <dgm:spPr/>
      <dgm:t>
        <a:bodyPr/>
        <a:lstStyle/>
        <a:p>
          <a:r>
            <a:rPr lang="en-US" dirty="0" smtClean="0"/>
            <a:t>Unilateral action to get at collateral</a:t>
          </a:r>
          <a:endParaRPr lang="en-US" dirty="0"/>
        </a:p>
      </dgm:t>
    </dgm:pt>
    <dgm:pt modelId="{D1353537-EAD7-44AF-B099-7D9B9C05D353}" type="parTrans" cxnId="{55E0728F-3E8B-431E-B689-1737512C04E6}">
      <dgm:prSet/>
      <dgm:spPr/>
      <dgm:t>
        <a:bodyPr/>
        <a:lstStyle/>
        <a:p>
          <a:endParaRPr lang="en-US"/>
        </a:p>
      </dgm:t>
    </dgm:pt>
    <dgm:pt modelId="{8C46F1E3-704F-4895-9CD7-8A67E41201CE}" type="sibTrans" cxnId="{55E0728F-3E8B-431E-B689-1737512C04E6}">
      <dgm:prSet/>
      <dgm:spPr/>
      <dgm:t>
        <a:bodyPr/>
        <a:lstStyle/>
        <a:p>
          <a:endParaRPr lang="en-US"/>
        </a:p>
      </dgm:t>
    </dgm:pt>
    <dgm:pt modelId="{CEE0E655-B003-4AD9-B1D5-CCCC8AAC803F}">
      <dgm:prSet phldrT="[Text]"/>
      <dgm:spPr/>
      <dgm:t>
        <a:bodyPr/>
        <a:lstStyle/>
        <a:p>
          <a:r>
            <a:rPr lang="en-US" dirty="0" smtClean="0"/>
            <a:t>More favorable CMBS treatment</a:t>
          </a:r>
          <a:endParaRPr lang="en-US" dirty="0"/>
        </a:p>
      </dgm:t>
    </dgm:pt>
    <dgm:pt modelId="{BCDB4C97-F72D-4003-AC93-804BE1395148}" type="parTrans" cxnId="{103D6CF9-F40C-46A0-AB12-EDED324830FB}">
      <dgm:prSet/>
      <dgm:spPr/>
      <dgm:t>
        <a:bodyPr/>
        <a:lstStyle/>
        <a:p>
          <a:endParaRPr lang="en-US"/>
        </a:p>
      </dgm:t>
    </dgm:pt>
    <dgm:pt modelId="{D65BC752-2F96-4D65-8588-723A0AAD36E0}" type="sibTrans" cxnId="{103D6CF9-F40C-46A0-AB12-EDED324830FB}">
      <dgm:prSet/>
      <dgm:spPr/>
      <dgm:t>
        <a:bodyPr/>
        <a:lstStyle/>
        <a:p>
          <a:endParaRPr lang="en-US"/>
        </a:p>
      </dgm:t>
    </dgm:pt>
    <dgm:pt modelId="{BED68C09-D0E5-45DA-8F3F-4DC5BADAE155}" type="pres">
      <dgm:prSet presAssocID="{AC7EE8BD-EB5D-4013-857E-79913AAFD7FE}" presName="linear" presStyleCnt="0">
        <dgm:presLayoutVars>
          <dgm:dir/>
          <dgm:animLvl val="lvl"/>
          <dgm:resizeHandles val="exact"/>
        </dgm:presLayoutVars>
      </dgm:prSet>
      <dgm:spPr/>
      <dgm:t>
        <a:bodyPr/>
        <a:lstStyle/>
        <a:p>
          <a:endParaRPr lang="en-US"/>
        </a:p>
      </dgm:t>
    </dgm:pt>
    <dgm:pt modelId="{7070676F-00A3-473B-BA68-764A84592EAC}" type="pres">
      <dgm:prSet presAssocID="{3E8BAC14-8C07-4E3F-A176-F81AA073BD02}" presName="parentLin" presStyleCnt="0"/>
      <dgm:spPr/>
    </dgm:pt>
    <dgm:pt modelId="{C9FD1D0C-4AE4-45D4-BA44-618BCEBC505E}" type="pres">
      <dgm:prSet presAssocID="{3E8BAC14-8C07-4E3F-A176-F81AA073BD02}" presName="parentLeftMargin" presStyleLbl="node1" presStyleIdx="0" presStyleCnt="1"/>
      <dgm:spPr/>
      <dgm:t>
        <a:bodyPr/>
        <a:lstStyle/>
        <a:p>
          <a:endParaRPr lang="en-US"/>
        </a:p>
      </dgm:t>
    </dgm:pt>
    <dgm:pt modelId="{D34FDA53-ECD7-43B2-BE76-FD75A3588A07}" type="pres">
      <dgm:prSet presAssocID="{3E8BAC14-8C07-4E3F-A176-F81AA073BD02}" presName="parentText" presStyleLbl="node1" presStyleIdx="0" presStyleCnt="1">
        <dgm:presLayoutVars>
          <dgm:chMax val="0"/>
          <dgm:bulletEnabled val="1"/>
        </dgm:presLayoutVars>
      </dgm:prSet>
      <dgm:spPr/>
      <dgm:t>
        <a:bodyPr/>
        <a:lstStyle/>
        <a:p>
          <a:endParaRPr lang="en-US"/>
        </a:p>
      </dgm:t>
    </dgm:pt>
    <dgm:pt modelId="{A97D4E33-8F26-4DD5-9203-C9A634A4CDE3}" type="pres">
      <dgm:prSet presAssocID="{3E8BAC14-8C07-4E3F-A176-F81AA073BD02}" presName="negativeSpace" presStyleCnt="0"/>
      <dgm:spPr/>
    </dgm:pt>
    <dgm:pt modelId="{F10F456E-9BD7-4E1D-A35F-771324698276}" type="pres">
      <dgm:prSet presAssocID="{3E8BAC14-8C07-4E3F-A176-F81AA073BD02}" presName="childText" presStyleLbl="conFgAcc1" presStyleIdx="0" presStyleCnt="1">
        <dgm:presLayoutVars>
          <dgm:bulletEnabled val="1"/>
        </dgm:presLayoutVars>
      </dgm:prSet>
      <dgm:spPr/>
      <dgm:t>
        <a:bodyPr/>
        <a:lstStyle/>
        <a:p>
          <a:endParaRPr lang="en-US"/>
        </a:p>
      </dgm:t>
    </dgm:pt>
  </dgm:ptLst>
  <dgm:cxnLst>
    <dgm:cxn modelId="{55E0728F-3E8B-431E-B689-1737512C04E6}" srcId="{3E8BAC14-8C07-4E3F-A176-F81AA073BD02}" destId="{DE2B01E5-0A9B-44D7-A3E5-E1C10B186197}" srcOrd="2" destOrd="0" parTransId="{D1353537-EAD7-44AF-B099-7D9B9C05D353}" sibTransId="{8C46F1E3-704F-4895-9CD7-8A67E41201CE}"/>
    <dgm:cxn modelId="{B55EB514-CF91-4844-ABC0-51885A12E630}" type="presOf" srcId="{CEE0E655-B003-4AD9-B1D5-CCCC8AAC803F}" destId="{F10F456E-9BD7-4E1D-A35F-771324698276}" srcOrd="0" destOrd="3" presId="urn:microsoft.com/office/officeart/2005/8/layout/list1"/>
    <dgm:cxn modelId="{3C6C2CE4-3DF4-43ED-91D5-56E2F14D88BC}" type="presOf" srcId="{DE2B01E5-0A9B-44D7-A3E5-E1C10B186197}" destId="{F10F456E-9BD7-4E1D-A35F-771324698276}" srcOrd="0" destOrd="2" presId="urn:microsoft.com/office/officeart/2005/8/layout/list1"/>
    <dgm:cxn modelId="{F2D81126-C528-4C8F-9442-6A26EBBC7461}" type="presOf" srcId="{3E8BAC14-8C07-4E3F-A176-F81AA073BD02}" destId="{C9FD1D0C-4AE4-45D4-BA44-618BCEBC505E}" srcOrd="0" destOrd="0" presId="urn:microsoft.com/office/officeart/2005/8/layout/list1"/>
    <dgm:cxn modelId="{F85FD818-3D19-485A-A975-329EDE2B5918}" srcId="{3E8BAC14-8C07-4E3F-A176-F81AA073BD02}" destId="{A448B8F5-139F-449A-8AE0-9F6AAD089315}" srcOrd="1" destOrd="0" parTransId="{24915C1B-6E7D-42DE-888F-AC50DE3DDB03}" sibTransId="{8D4C6890-9D4E-401F-ABF7-8D2A12FB381C}"/>
    <dgm:cxn modelId="{103D6CF9-F40C-46A0-AB12-EDED324830FB}" srcId="{3E8BAC14-8C07-4E3F-A176-F81AA073BD02}" destId="{CEE0E655-B003-4AD9-B1D5-CCCC8AAC803F}" srcOrd="3" destOrd="0" parTransId="{BCDB4C97-F72D-4003-AC93-804BE1395148}" sibTransId="{D65BC752-2F96-4D65-8588-723A0AAD36E0}"/>
    <dgm:cxn modelId="{6DB3FCFA-9847-48FE-821B-D5DA4CA7CF2B}" srcId="{AC7EE8BD-EB5D-4013-857E-79913AAFD7FE}" destId="{3E8BAC14-8C07-4E3F-A176-F81AA073BD02}" srcOrd="0" destOrd="0" parTransId="{672A2FA6-47E6-444F-AA9E-AA705EB9BA5F}" sibTransId="{DE3E1288-E1E3-462D-B198-474099643235}"/>
    <dgm:cxn modelId="{7CDDB818-0B70-4742-83BA-230444A65315}" type="presOf" srcId="{0B22971A-E618-4201-B96F-1E9818255565}" destId="{F10F456E-9BD7-4E1D-A35F-771324698276}" srcOrd="0" destOrd="0" presId="urn:microsoft.com/office/officeart/2005/8/layout/list1"/>
    <dgm:cxn modelId="{C2F848DB-5C45-4007-AF1C-8E6C9CED05BD}" type="presOf" srcId="{3E8BAC14-8C07-4E3F-A176-F81AA073BD02}" destId="{D34FDA53-ECD7-43B2-BE76-FD75A3588A07}" srcOrd="1" destOrd="0" presId="urn:microsoft.com/office/officeart/2005/8/layout/list1"/>
    <dgm:cxn modelId="{1204DA7B-6A37-4066-87F2-2235629F5854}" type="presOf" srcId="{A448B8F5-139F-449A-8AE0-9F6AAD089315}" destId="{F10F456E-9BD7-4E1D-A35F-771324698276}" srcOrd="0" destOrd="1" presId="urn:microsoft.com/office/officeart/2005/8/layout/list1"/>
    <dgm:cxn modelId="{A82806CC-0E24-4072-980B-F56E61EAC077}" srcId="{3E8BAC14-8C07-4E3F-A176-F81AA073BD02}" destId="{0B22971A-E618-4201-B96F-1E9818255565}" srcOrd="0" destOrd="0" parTransId="{73429F88-E429-40C8-BCBC-9F7D6EFD6DA6}" sibTransId="{2878220D-C650-4F68-A074-1E46CDC8D545}"/>
    <dgm:cxn modelId="{A8517FC5-1A0C-4C27-B32B-B551A33B6354}" type="presOf" srcId="{AC7EE8BD-EB5D-4013-857E-79913AAFD7FE}" destId="{BED68C09-D0E5-45DA-8F3F-4DC5BADAE155}" srcOrd="0" destOrd="0" presId="urn:microsoft.com/office/officeart/2005/8/layout/list1"/>
    <dgm:cxn modelId="{006B2B3C-120E-4662-A207-E4B33419FB26}" type="presParOf" srcId="{BED68C09-D0E5-45DA-8F3F-4DC5BADAE155}" destId="{7070676F-00A3-473B-BA68-764A84592EAC}" srcOrd="0" destOrd="0" presId="urn:microsoft.com/office/officeart/2005/8/layout/list1"/>
    <dgm:cxn modelId="{6A560E10-D06D-434A-BD80-EDE4C8B627A4}" type="presParOf" srcId="{7070676F-00A3-473B-BA68-764A84592EAC}" destId="{C9FD1D0C-4AE4-45D4-BA44-618BCEBC505E}" srcOrd="0" destOrd="0" presId="urn:microsoft.com/office/officeart/2005/8/layout/list1"/>
    <dgm:cxn modelId="{BEB492B4-2096-4EFA-9361-49AB1EA5474A}" type="presParOf" srcId="{7070676F-00A3-473B-BA68-764A84592EAC}" destId="{D34FDA53-ECD7-43B2-BE76-FD75A3588A07}" srcOrd="1" destOrd="0" presId="urn:microsoft.com/office/officeart/2005/8/layout/list1"/>
    <dgm:cxn modelId="{A4CD72DB-402C-4C09-A639-3AB9921B3789}" type="presParOf" srcId="{BED68C09-D0E5-45DA-8F3F-4DC5BADAE155}" destId="{A97D4E33-8F26-4DD5-9203-C9A634A4CDE3}" srcOrd="1" destOrd="0" presId="urn:microsoft.com/office/officeart/2005/8/layout/list1"/>
    <dgm:cxn modelId="{77F81718-B4BB-47CD-B149-02BF7E616AC6}" type="presParOf" srcId="{BED68C09-D0E5-45DA-8F3F-4DC5BADAE155}" destId="{F10F456E-9BD7-4E1D-A35F-771324698276}" srcOrd="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C7EE8BD-EB5D-4013-857E-79913AAFD7FE}" type="doc">
      <dgm:prSet loTypeId="urn:microsoft.com/office/officeart/2005/8/layout/list1" loCatId="list" qsTypeId="urn:microsoft.com/office/officeart/2005/8/quickstyle/simple1" qsCatId="simple" csTypeId="urn:microsoft.com/office/officeart/2005/8/colors/colorful1" csCatId="colorful" phldr="1"/>
      <dgm:spPr/>
      <dgm:t>
        <a:bodyPr/>
        <a:lstStyle/>
        <a:p>
          <a:endParaRPr lang="en-US"/>
        </a:p>
      </dgm:t>
    </dgm:pt>
    <dgm:pt modelId="{3E8BAC14-8C07-4E3F-A176-F81AA073BD02}">
      <dgm:prSet phldrT="[Text]"/>
      <dgm:spPr/>
      <dgm:t>
        <a:bodyPr/>
        <a:lstStyle/>
        <a:p>
          <a:r>
            <a:rPr lang="en-US" b="1" dirty="0" smtClean="0"/>
            <a:t>Cons</a:t>
          </a:r>
          <a:r>
            <a:rPr lang="en-US" dirty="0" smtClean="0"/>
            <a:t> for mezzanine loans</a:t>
          </a:r>
          <a:endParaRPr lang="en-US" dirty="0"/>
        </a:p>
      </dgm:t>
    </dgm:pt>
    <dgm:pt modelId="{672A2FA6-47E6-444F-AA9E-AA705EB9BA5F}" type="parTrans" cxnId="{6DB3FCFA-9847-48FE-821B-D5DA4CA7CF2B}">
      <dgm:prSet/>
      <dgm:spPr/>
      <dgm:t>
        <a:bodyPr/>
        <a:lstStyle/>
        <a:p>
          <a:endParaRPr lang="en-US"/>
        </a:p>
      </dgm:t>
    </dgm:pt>
    <dgm:pt modelId="{DE3E1288-E1E3-462D-B198-474099643235}" type="sibTrans" cxnId="{6DB3FCFA-9847-48FE-821B-D5DA4CA7CF2B}">
      <dgm:prSet/>
      <dgm:spPr/>
      <dgm:t>
        <a:bodyPr/>
        <a:lstStyle/>
        <a:p>
          <a:endParaRPr lang="en-US"/>
        </a:p>
      </dgm:t>
    </dgm:pt>
    <dgm:pt modelId="{0B22971A-E618-4201-B96F-1E9818255565}">
      <dgm:prSet phldrT="[Text]"/>
      <dgm:spPr/>
      <dgm:t>
        <a:bodyPr/>
        <a:lstStyle/>
        <a:p>
          <a:r>
            <a:rPr lang="en-US" dirty="0" smtClean="0"/>
            <a:t>Step into equity collateral “warts and all”</a:t>
          </a:r>
          <a:endParaRPr lang="en-US" dirty="0"/>
        </a:p>
      </dgm:t>
    </dgm:pt>
    <dgm:pt modelId="{73429F88-E429-40C8-BCBC-9F7D6EFD6DA6}" type="parTrans" cxnId="{A82806CC-0E24-4072-980B-F56E61EAC077}">
      <dgm:prSet/>
      <dgm:spPr/>
      <dgm:t>
        <a:bodyPr/>
        <a:lstStyle/>
        <a:p>
          <a:endParaRPr lang="en-US"/>
        </a:p>
      </dgm:t>
    </dgm:pt>
    <dgm:pt modelId="{2878220D-C650-4F68-A074-1E46CDC8D545}" type="sibTrans" cxnId="{A82806CC-0E24-4072-980B-F56E61EAC077}">
      <dgm:prSet/>
      <dgm:spPr/>
      <dgm:t>
        <a:bodyPr/>
        <a:lstStyle/>
        <a:p>
          <a:endParaRPr lang="en-US"/>
        </a:p>
      </dgm:t>
    </dgm:pt>
    <dgm:pt modelId="{5DE45BE7-DDF1-4752-9753-922CC0BB2F8C}">
      <dgm:prSet/>
      <dgm:spPr/>
      <dgm:t>
        <a:bodyPr/>
        <a:lstStyle/>
        <a:p>
          <a:r>
            <a:rPr lang="en-US" dirty="0" smtClean="0"/>
            <a:t>Intervening creditors</a:t>
          </a:r>
        </a:p>
      </dgm:t>
    </dgm:pt>
    <dgm:pt modelId="{4F2B5496-7D2C-403E-9360-3717166C22F7}" type="parTrans" cxnId="{7E2AB88E-E36A-4B37-90FE-68317A383E43}">
      <dgm:prSet/>
      <dgm:spPr/>
      <dgm:t>
        <a:bodyPr/>
        <a:lstStyle/>
        <a:p>
          <a:endParaRPr lang="en-US"/>
        </a:p>
      </dgm:t>
    </dgm:pt>
    <dgm:pt modelId="{F1EBCA1D-18EB-4171-B8D7-DD5C98E63EF9}" type="sibTrans" cxnId="{7E2AB88E-E36A-4B37-90FE-68317A383E43}">
      <dgm:prSet/>
      <dgm:spPr/>
      <dgm:t>
        <a:bodyPr/>
        <a:lstStyle/>
        <a:p>
          <a:endParaRPr lang="en-US"/>
        </a:p>
      </dgm:t>
    </dgm:pt>
    <dgm:pt modelId="{EE2DDBF4-34D5-4AB4-93B0-C42E5F53F3A6}">
      <dgm:prSet/>
      <dgm:spPr/>
      <dgm:t>
        <a:bodyPr/>
        <a:lstStyle/>
        <a:p>
          <a:r>
            <a:rPr lang="en-US" dirty="0" smtClean="0"/>
            <a:t>Mortgage foreclosure effectively wipes out collateral</a:t>
          </a:r>
        </a:p>
      </dgm:t>
    </dgm:pt>
    <dgm:pt modelId="{94EAD2A6-B6C4-4EA7-AAE6-4C8C5D851180}" type="parTrans" cxnId="{D97EE75C-6DCB-40A3-A859-44739E3081FB}">
      <dgm:prSet/>
      <dgm:spPr/>
      <dgm:t>
        <a:bodyPr/>
        <a:lstStyle/>
        <a:p>
          <a:endParaRPr lang="en-US"/>
        </a:p>
      </dgm:t>
    </dgm:pt>
    <dgm:pt modelId="{03FEE92D-DEE1-4220-8196-550F50A04B53}" type="sibTrans" cxnId="{D97EE75C-6DCB-40A3-A859-44739E3081FB}">
      <dgm:prSet/>
      <dgm:spPr/>
      <dgm:t>
        <a:bodyPr/>
        <a:lstStyle/>
        <a:p>
          <a:endParaRPr lang="en-US"/>
        </a:p>
      </dgm:t>
    </dgm:pt>
    <dgm:pt modelId="{BED68C09-D0E5-45DA-8F3F-4DC5BADAE155}" type="pres">
      <dgm:prSet presAssocID="{AC7EE8BD-EB5D-4013-857E-79913AAFD7FE}" presName="linear" presStyleCnt="0">
        <dgm:presLayoutVars>
          <dgm:dir/>
          <dgm:animLvl val="lvl"/>
          <dgm:resizeHandles val="exact"/>
        </dgm:presLayoutVars>
      </dgm:prSet>
      <dgm:spPr/>
      <dgm:t>
        <a:bodyPr/>
        <a:lstStyle/>
        <a:p>
          <a:endParaRPr lang="en-US"/>
        </a:p>
      </dgm:t>
    </dgm:pt>
    <dgm:pt modelId="{7070676F-00A3-473B-BA68-764A84592EAC}" type="pres">
      <dgm:prSet presAssocID="{3E8BAC14-8C07-4E3F-A176-F81AA073BD02}" presName="parentLin" presStyleCnt="0"/>
      <dgm:spPr/>
    </dgm:pt>
    <dgm:pt modelId="{C9FD1D0C-4AE4-45D4-BA44-618BCEBC505E}" type="pres">
      <dgm:prSet presAssocID="{3E8BAC14-8C07-4E3F-A176-F81AA073BD02}" presName="parentLeftMargin" presStyleLbl="node1" presStyleIdx="0" presStyleCnt="1"/>
      <dgm:spPr/>
      <dgm:t>
        <a:bodyPr/>
        <a:lstStyle/>
        <a:p>
          <a:endParaRPr lang="en-US"/>
        </a:p>
      </dgm:t>
    </dgm:pt>
    <dgm:pt modelId="{D34FDA53-ECD7-43B2-BE76-FD75A3588A07}" type="pres">
      <dgm:prSet presAssocID="{3E8BAC14-8C07-4E3F-A176-F81AA073BD02}" presName="parentText" presStyleLbl="node1" presStyleIdx="0" presStyleCnt="1">
        <dgm:presLayoutVars>
          <dgm:chMax val="0"/>
          <dgm:bulletEnabled val="1"/>
        </dgm:presLayoutVars>
      </dgm:prSet>
      <dgm:spPr/>
      <dgm:t>
        <a:bodyPr/>
        <a:lstStyle/>
        <a:p>
          <a:endParaRPr lang="en-US"/>
        </a:p>
      </dgm:t>
    </dgm:pt>
    <dgm:pt modelId="{A97D4E33-8F26-4DD5-9203-C9A634A4CDE3}" type="pres">
      <dgm:prSet presAssocID="{3E8BAC14-8C07-4E3F-A176-F81AA073BD02}" presName="negativeSpace" presStyleCnt="0"/>
      <dgm:spPr/>
    </dgm:pt>
    <dgm:pt modelId="{F10F456E-9BD7-4E1D-A35F-771324698276}" type="pres">
      <dgm:prSet presAssocID="{3E8BAC14-8C07-4E3F-A176-F81AA073BD02}" presName="childText" presStyleLbl="conFgAcc1" presStyleIdx="0" presStyleCnt="1">
        <dgm:presLayoutVars>
          <dgm:bulletEnabled val="1"/>
        </dgm:presLayoutVars>
      </dgm:prSet>
      <dgm:spPr/>
      <dgm:t>
        <a:bodyPr/>
        <a:lstStyle/>
        <a:p>
          <a:endParaRPr lang="en-US"/>
        </a:p>
      </dgm:t>
    </dgm:pt>
  </dgm:ptLst>
  <dgm:cxnLst>
    <dgm:cxn modelId="{7CDDB818-0B70-4742-83BA-230444A65315}" type="presOf" srcId="{0B22971A-E618-4201-B96F-1E9818255565}" destId="{F10F456E-9BD7-4E1D-A35F-771324698276}" srcOrd="0" destOrd="0" presId="urn:microsoft.com/office/officeart/2005/8/layout/list1"/>
    <dgm:cxn modelId="{7E2AB88E-E36A-4B37-90FE-68317A383E43}" srcId="{3E8BAC14-8C07-4E3F-A176-F81AA073BD02}" destId="{5DE45BE7-DDF1-4752-9753-922CC0BB2F8C}" srcOrd="1" destOrd="0" parTransId="{4F2B5496-7D2C-403E-9360-3717166C22F7}" sibTransId="{F1EBCA1D-18EB-4171-B8D7-DD5C98E63EF9}"/>
    <dgm:cxn modelId="{A82806CC-0E24-4072-980B-F56E61EAC077}" srcId="{3E8BAC14-8C07-4E3F-A176-F81AA073BD02}" destId="{0B22971A-E618-4201-B96F-1E9818255565}" srcOrd="0" destOrd="0" parTransId="{73429F88-E429-40C8-BCBC-9F7D6EFD6DA6}" sibTransId="{2878220D-C650-4F68-A074-1E46CDC8D545}"/>
    <dgm:cxn modelId="{F2D81126-C528-4C8F-9442-6A26EBBC7461}" type="presOf" srcId="{3E8BAC14-8C07-4E3F-A176-F81AA073BD02}" destId="{C9FD1D0C-4AE4-45D4-BA44-618BCEBC505E}" srcOrd="0" destOrd="0" presId="urn:microsoft.com/office/officeart/2005/8/layout/list1"/>
    <dgm:cxn modelId="{A8517FC5-1A0C-4C27-B32B-B551A33B6354}" type="presOf" srcId="{AC7EE8BD-EB5D-4013-857E-79913AAFD7FE}" destId="{BED68C09-D0E5-45DA-8F3F-4DC5BADAE155}" srcOrd="0" destOrd="0" presId="urn:microsoft.com/office/officeart/2005/8/layout/list1"/>
    <dgm:cxn modelId="{D97EE75C-6DCB-40A3-A859-44739E3081FB}" srcId="{3E8BAC14-8C07-4E3F-A176-F81AA073BD02}" destId="{EE2DDBF4-34D5-4AB4-93B0-C42E5F53F3A6}" srcOrd="2" destOrd="0" parTransId="{94EAD2A6-B6C4-4EA7-AAE6-4C8C5D851180}" sibTransId="{03FEE92D-DEE1-4220-8196-550F50A04B53}"/>
    <dgm:cxn modelId="{6DB3FCFA-9847-48FE-821B-D5DA4CA7CF2B}" srcId="{AC7EE8BD-EB5D-4013-857E-79913AAFD7FE}" destId="{3E8BAC14-8C07-4E3F-A176-F81AA073BD02}" srcOrd="0" destOrd="0" parTransId="{672A2FA6-47E6-444F-AA9E-AA705EB9BA5F}" sibTransId="{DE3E1288-E1E3-462D-B198-474099643235}"/>
    <dgm:cxn modelId="{9996B10B-D590-4A39-AC00-761406F84FD8}" type="presOf" srcId="{5DE45BE7-DDF1-4752-9753-922CC0BB2F8C}" destId="{F10F456E-9BD7-4E1D-A35F-771324698276}" srcOrd="0" destOrd="1" presId="urn:microsoft.com/office/officeart/2005/8/layout/list1"/>
    <dgm:cxn modelId="{B8D1F44E-3E3C-4BA1-A3AE-60E18757C14D}" type="presOf" srcId="{EE2DDBF4-34D5-4AB4-93B0-C42E5F53F3A6}" destId="{F10F456E-9BD7-4E1D-A35F-771324698276}" srcOrd="0" destOrd="2" presId="urn:microsoft.com/office/officeart/2005/8/layout/list1"/>
    <dgm:cxn modelId="{C2F848DB-5C45-4007-AF1C-8E6C9CED05BD}" type="presOf" srcId="{3E8BAC14-8C07-4E3F-A176-F81AA073BD02}" destId="{D34FDA53-ECD7-43B2-BE76-FD75A3588A07}" srcOrd="1" destOrd="0" presId="urn:microsoft.com/office/officeart/2005/8/layout/list1"/>
    <dgm:cxn modelId="{006B2B3C-120E-4662-A207-E4B33419FB26}" type="presParOf" srcId="{BED68C09-D0E5-45DA-8F3F-4DC5BADAE155}" destId="{7070676F-00A3-473B-BA68-764A84592EAC}" srcOrd="0" destOrd="0" presId="urn:microsoft.com/office/officeart/2005/8/layout/list1"/>
    <dgm:cxn modelId="{6A560E10-D06D-434A-BD80-EDE4C8B627A4}" type="presParOf" srcId="{7070676F-00A3-473B-BA68-764A84592EAC}" destId="{C9FD1D0C-4AE4-45D4-BA44-618BCEBC505E}" srcOrd="0" destOrd="0" presId="urn:microsoft.com/office/officeart/2005/8/layout/list1"/>
    <dgm:cxn modelId="{BEB492B4-2096-4EFA-9361-49AB1EA5474A}" type="presParOf" srcId="{7070676F-00A3-473B-BA68-764A84592EAC}" destId="{D34FDA53-ECD7-43B2-BE76-FD75A3588A07}" srcOrd="1" destOrd="0" presId="urn:microsoft.com/office/officeart/2005/8/layout/list1"/>
    <dgm:cxn modelId="{A4CD72DB-402C-4C09-A639-3AB9921B3789}" type="presParOf" srcId="{BED68C09-D0E5-45DA-8F3F-4DC5BADAE155}" destId="{A97D4E33-8F26-4DD5-9203-C9A634A4CDE3}" srcOrd="1" destOrd="0" presId="urn:microsoft.com/office/officeart/2005/8/layout/list1"/>
    <dgm:cxn modelId="{77F81718-B4BB-47CD-B149-02BF7E616AC6}" type="presParOf" srcId="{BED68C09-D0E5-45DA-8F3F-4DC5BADAE155}" destId="{F10F456E-9BD7-4E1D-A35F-771324698276}" srcOrd="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10F456E-9BD7-4E1D-A35F-771324698276}">
      <dsp:nvSpPr>
        <dsp:cNvPr id="0" name=""/>
        <dsp:cNvSpPr/>
      </dsp:nvSpPr>
      <dsp:spPr>
        <a:xfrm>
          <a:off x="0" y="585923"/>
          <a:ext cx="4883150" cy="2872800"/>
        </a:xfrm>
        <a:prstGeom prst="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78987" tIns="499872" rIns="378987" bIns="170688" numCol="1" spcCol="1270" anchor="t" anchorCtr="0">
          <a:noAutofit/>
        </a:bodyPr>
        <a:lstStyle/>
        <a:p>
          <a:pPr marL="228600" lvl="1" indent="-228600" algn="l" defTabSz="1066800">
            <a:lnSpc>
              <a:spcPct val="90000"/>
            </a:lnSpc>
            <a:spcBef>
              <a:spcPct val="0"/>
            </a:spcBef>
            <a:spcAft>
              <a:spcPct val="15000"/>
            </a:spcAft>
            <a:buChar char="••"/>
          </a:pPr>
          <a:r>
            <a:rPr lang="en-US" sz="2400" kern="1200" dirty="0" smtClean="0"/>
            <a:t>Separate loan</a:t>
          </a:r>
          <a:endParaRPr lang="en-US" sz="2400" kern="1200" dirty="0"/>
        </a:p>
        <a:p>
          <a:pPr marL="228600" lvl="1" indent="-228600" algn="l" defTabSz="1066800">
            <a:lnSpc>
              <a:spcPct val="90000"/>
            </a:lnSpc>
            <a:spcBef>
              <a:spcPct val="0"/>
            </a:spcBef>
            <a:spcAft>
              <a:spcPct val="15000"/>
            </a:spcAft>
            <a:buChar char="••"/>
          </a:pPr>
          <a:r>
            <a:rPr lang="en-US" sz="2400" kern="1200" dirty="0" smtClean="0"/>
            <a:t>Greater control</a:t>
          </a:r>
          <a:endParaRPr lang="en-US" sz="2400" kern="1200" dirty="0"/>
        </a:p>
        <a:p>
          <a:pPr marL="228600" lvl="1" indent="-228600" algn="l" defTabSz="1066800">
            <a:lnSpc>
              <a:spcPct val="90000"/>
            </a:lnSpc>
            <a:spcBef>
              <a:spcPct val="0"/>
            </a:spcBef>
            <a:spcAft>
              <a:spcPct val="15000"/>
            </a:spcAft>
            <a:buChar char="••"/>
          </a:pPr>
          <a:r>
            <a:rPr lang="en-US" sz="2400" kern="1200" dirty="0" smtClean="0"/>
            <a:t>Unilateral action to get at collateral</a:t>
          </a:r>
          <a:endParaRPr lang="en-US" sz="2400" kern="1200" dirty="0"/>
        </a:p>
        <a:p>
          <a:pPr marL="228600" lvl="1" indent="-228600" algn="l" defTabSz="1066800">
            <a:lnSpc>
              <a:spcPct val="90000"/>
            </a:lnSpc>
            <a:spcBef>
              <a:spcPct val="0"/>
            </a:spcBef>
            <a:spcAft>
              <a:spcPct val="15000"/>
            </a:spcAft>
            <a:buChar char="••"/>
          </a:pPr>
          <a:r>
            <a:rPr lang="en-US" sz="2400" kern="1200" dirty="0" smtClean="0"/>
            <a:t>More favorable CMBS treatment</a:t>
          </a:r>
          <a:endParaRPr lang="en-US" sz="2400" kern="1200" dirty="0"/>
        </a:p>
      </dsp:txBody>
      <dsp:txXfrm>
        <a:off x="0" y="585923"/>
        <a:ext cx="4883150" cy="2872800"/>
      </dsp:txXfrm>
    </dsp:sp>
    <dsp:sp modelId="{D34FDA53-ECD7-43B2-BE76-FD75A3588A07}">
      <dsp:nvSpPr>
        <dsp:cNvPr id="0" name=""/>
        <dsp:cNvSpPr/>
      </dsp:nvSpPr>
      <dsp:spPr>
        <a:xfrm>
          <a:off x="244157" y="231683"/>
          <a:ext cx="3418205" cy="70848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200" tIns="0" rIns="129200" bIns="0" numCol="1" spcCol="1270" anchor="ctr" anchorCtr="0">
          <a:noAutofit/>
        </a:bodyPr>
        <a:lstStyle/>
        <a:p>
          <a:pPr lvl="0" algn="l" defTabSz="1066800">
            <a:lnSpc>
              <a:spcPct val="90000"/>
            </a:lnSpc>
            <a:spcBef>
              <a:spcPct val="0"/>
            </a:spcBef>
            <a:spcAft>
              <a:spcPct val="35000"/>
            </a:spcAft>
          </a:pPr>
          <a:r>
            <a:rPr lang="en-US" sz="2400" b="1" kern="1200" dirty="0" smtClean="0"/>
            <a:t>Pros</a:t>
          </a:r>
          <a:r>
            <a:rPr lang="en-US" sz="2400" kern="1200" dirty="0" smtClean="0"/>
            <a:t> for mezzanine loans</a:t>
          </a:r>
          <a:endParaRPr lang="en-US" sz="2400" kern="1200" dirty="0"/>
        </a:p>
      </dsp:txBody>
      <dsp:txXfrm>
        <a:off x="278742" y="266268"/>
        <a:ext cx="3349035" cy="63931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10F456E-9BD7-4E1D-A35F-771324698276}">
      <dsp:nvSpPr>
        <dsp:cNvPr id="0" name=""/>
        <dsp:cNvSpPr/>
      </dsp:nvSpPr>
      <dsp:spPr>
        <a:xfrm>
          <a:off x="0" y="819519"/>
          <a:ext cx="4883150" cy="2390849"/>
        </a:xfrm>
        <a:prstGeom prst="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78987" tIns="479044" rIns="378987" bIns="163576" numCol="1" spcCol="1270" anchor="t" anchorCtr="0">
          <a:noAutofit/>
        </a:bodyPr>
        <a:lstStyle/>
        <a:p>
          <a:pPr marL="228600" lvl="1" indent="-228600" algn="l" defTabSz="1022350">
            <a:lnSpc>
              <a:spcPct val="90000"/>
            </a:lnSpc>
            <a:spcBef>
              <a:spcPct val="0"/>
            </a:spcBef>
            <a:spcAft>
              <a:spcPct val="15000"/>
            </a:spcAft>
            <a:buChar char="••"/>
          </a:pPr>
          <a:r>
            <a:rPr lang="en-US" sz="2300" kern="1200" dirty="0" smtClean="0"/>
            <a:t>Step into equity collateral “warts and all”</a:t>
          </a:r>
          <a:endParaRPr lang="en-US" sz="2300" kern="1200" dirty="0"/>
        </a:p>
        <a:p>
          <a:pPr marL="228600" lvl="1" indent="-228600" algn="l" defTabSz="1022350">
            <a:lnSpc>
              <a:spcPct val="90000"/>
            </a:lnSpc>
            <a:spcBef>
              <a:spcPct val="0"/>
            </a:spcBef>
            <a:spcAft>
              <a:spcPct val="15000"/>
            </a:spcAft>
            <a:buChar char="••"/>
          </a:pPr>
          <a:r>
            <a:rPr lang="en-US" sz="2300" kern="1200" dirty="0" smtClean="0"/>
            <a:t>Intervening creditors</a:t>
          </a:r>
        </a:p>
        <a:p>
          <a:pPr marL="228600" lvl="1" indent="-228600" algn="l" defTabSz="1022350">
            <a:lnSpc>
              <a:spcPct val="90000"/>
            </a:lnSpc>
            <a:spcBef>
              <a:spcPct val="0"/>
            </a:spcBef>
            <a:spcAft>
              <a:spcPct val="15000"/>
            </a:spcAft>
            <a:buChar char="••"/>
          </a:pPr>
          <a:r>
            <a:rPr lang="en-US" sz="2300" kern="1200" dirty="0" smtClean="0"/>
            <a:t>Mortgage foreclosure effectively wipes out collateral</a:t>
          </a:r>
        </a:p>
      </dsp:txBody>
      <dsp:txXfrm>
        <a:off x="0" y="819519"/>
        <a:ext cx="4883150" cy="2390849"/>
      </dsp:txXfrm>
    </dsp:sp>
    <dsp:sp modelId="{D34FDA53-ECD7-43B2-BE76-FD75A3588A07}">
      <dsp:nvSpPr>
        <dsp:cNvPr id="0" name=""/>
        <dsp:cNvSpPr/>
      </dsp:nvSpPr>
      <dsp:spPr>
        <a:xfrm>
          <a:off x="244157" y="480039"/>
          <a:ext cx="3418205" cy="67896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200" tIns="0" rIns="129200" bIns="0" numCol="1" spcCol="1270" anchor="ctr" anchorCtr="0">
          <a:noAutofit/>
        </a:bodyPr>
        <a:lstStyle/>
        <a:p>
          <a:pPr lvl="0" algn="l" defTabSz="1022350">
            <a:lnSpc>
              <a:spcPct val="90000"/>
            </a:lnSpc>
            <a:spcBef>
              <a:spcPct val="0"/>
            </a:spcBef>
            <a:spcAft>
              <a:spcPct val="35000"/>
            </a:spcAft>
          </a:pPr>
          <a:r>
            <a:rPr lang="en-US" sz="2300" b="1" kern="1200" dirty="0" smtClean="0"/>
            <a:t>Cons</a:t>
          </a:r>
          <a:r>
            <a:rPr lang="en-US" sz="2300" kern="1200" dirty="0" smtClean="0"/>
            <a:t> for mezzanine loans</a:t>
          </a:r>
          <a:endParaRPr lang="en-US" sz="2300" kern="1200" dirty="0"/>
        </a:p>
      </dsp:txBody>
      <dsp:txXfrm>
        <a:off x="277301" y="513183"/>
        <a:ext cx="3351917" cy="612672"/>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C885D56-E0FE-E344-8DC4-66A36FA41858}" type="datetimeFigureOut">
              <a:rPr lang="en-US" smtClean="0"/>
              <a:t>1/27/2021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CCB280F-5396-104D-9FF4-4554383418DC}" type="slidenum">
              <a:rPr lang="en-US" smtClean="0"/>
              <a:t>‹#›</a:t>
            </a:fld>
            <a:endParaRPr lang="en-US"/>
          </a:p>
        </p:txBody>
      </p:sp>
    </p:spTree>
    <p:extLst>
      <p:ext uri="{BB962C8B-B14F-4D97-AF65-F5344CB8AC3E}">
        <p14:creationId xmlns:p14="http://schemas.microsoft.com/office/powerpoint/2010/main" val="15635700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FEF7E20D-4B08-0942-B742-AE7858D0341A}"/>
              </a:ext>
            </a:extLst>
          </p:cNvPr>
          <p:cNvSpPr/>
          <p:nvPr userDrawn="1"/>
        </p:nvSpPr>
        <p:spPr>
          <a:xfrm>
            <a:off x="9015984" y="6152826"/>
            <a:ext cx="2367521" cy="522293"/>
          </a:xfrm>
          <a:prstGeom prst="rect">
            <a:avLst/>
          </a:prstGeom>
          <a:solidFill>
            <a:schemeClr val="bg1"/>
          </a:solidFill>
          <a:ln>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7A6477DA-B081-294D-A0B2-E94C053D4D8A}"/>
              </a:ext>
            </a:extLst>
          </p:cNvPr>
          <p:cNvSpPr>
            <a:spLocks noGrp="1"/>
          </p:cNvSpPr>
          <p:nvPr>
            <p:ph type="ctrTitle"/>
          </p:nvPr>
        </p:nvSpPr>
        <p:spPr>
          <a:xfrm>
            <a:off x="441703" y="1122363"/>
            <a:ext cx="11182026" cy="2387600"/>
          </a:xfrm>
        </p:spPr>
        <p:txBody>
          <a:bodyPr anchor="b"/>
          <a:lstStyle>
            <a:lvl1pPr algn="l">
              <a:defRPr sz="6000" b="1" i="0">
                <a:latin typeface="Book Antiqua" panose="02040602050305030304" pitchFamily="18" charset="0"/>
              </a:defRPr>
            </a:lvl1pPr>
          </a:lstStyle>
          <a:p>
            <a:r>
              <a:rPr lang="en-US" dirty="0"/>
              <a:t>Click to edit Master title style</a:t>
            </a:r>
          </a:p>
        </p:txBody>
      </p:sp>
      <p:sp>
        <p:nvSpPr>
          <p:cNvPr id="3" name="Subtitle 2">
            <a:extLst>
              <a:ext uri="{FF2B5EF4-FFF2-40B4-BE49-F238E27FC236}">
                <a16:creationId xmlns:a16="http://schemas.microsoft.com/office/drawing/2014/main" id="{4AFAC04E-078F-1E4E-9902-CA92C564F051}"/>
              </a:ext>
            </a:extLst>
          </p:cNvPr>
          <p:cNvSpPr>
            <a:spLocks noGrp="1"/>
          </p:cNvSpPr>
          <p:nvPr>
            <p:ph type="subTitle" idx="1"/>
          </p:nvPr>
        </p:nvSpPr>
        <p:spPr>
          <a:xfrm>
            <a:off x="441703" y="3726024"/>
            <a:ext cx="11182025" cy="1655762"/>
          </a:xfrm>
        </p:spPr>
        <p:txBody>
          <a:bodyPr>
            <a:normAutofit/>
          </a:bodyPr>
          <a:lstStyle>
            <a:lvl1pPr marL="0" indent="0" algn="l">
              <a:buNone/>
              <a:defRPr sz="2800" b="0" i="0">
                <a:solidFill>
                  <a:schemeClr val="tx1">
                    <a:lumMod val="50000"/>
                    <a:lumOff val="50000"/>
                  </a:schemeClr>
                </a:solidFill>
                <a:latin typeface="Book Antiqua" panose="02040602050305030304"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6" name="Slide Number Placeholder 5">
            <a:extLst>
              <a:ext uri="{FF2B5EF4-FFF2-40B4-BE49-F238E27FC236}">
                <a16:creationId xmlns:a16="http://schemas.microsoft.com/office/drawing/2014/main" id="{8122E645-26EF-9446-A9F4-B8A42D9BCEA9}"/>
              </a:ext>
            </a:extLst>
          </p:cNvPr>
          <p:cNvSpPr>
            <a:spLocks noGrp="1"/>
          </p:cNvSpPr>
          <p:nvPr>
            <p:ph type="sldNum" sz="quarter" idx="12"/>
          </p:nvPr>
        </p:nvSpPr>
        <p:spPr>
          <a:xfrm>
            <a:off x="441703" y="6225544"/>
            <a:ext cx="2743200" cy="365125"/>
          </a:xfrm>
          <a:prstGeom prst="rect">
            <a:avLst/>
          </a:prstGeom>
        </p:spPr>
        <p:txBody>
          <a:bodyPr/>
          <a:lstStyle>
            <a:lvl1pPr algn="l">
              <a:defRPr>
                <a:solidFill>
                  <a:schemeClr val="tx1"/>
                </a:solidFill>
              </a:defRPr>
            </a:lvl1pPr>
          </a:lstStyle>
          <a:p>
            <a:fld id="{E6C0C164-648A-654B-87AA-0915A2DD7517}" type="slidenum">
              <a:rPr lang="en-US" smtClean="0"/>
              <a:pPr/>
              <a:t>‹#›</a:t>
            </a:fld>
            <a:endParaRPr lang="en-US"/>
          </a:p>
        </p:txBody>
      </p:sp>
      <p:pic>
        <p:nvPicPr>
          <p:cNvPr id="7" name="Picture 6">
            <a:extLst>
              <a:ext uri="{FF2B5EF4-FFF2-40B4-BE49-F238E27FC236}">
                <a16:creationId xmlns:a16="http://schemas.microsoft.com/office/drawing/2014/main" id="{4F9DF4E5-B8DC-884E-8210-ED92AADCFE7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33400" y="476250"/>
            <a:ext cx="3710915" cy="802360"/>
          </a:xfrm>
          <a:prstGeom prst="rect">
            <a:avLst/>
          </a:prstGeom>
        </p:spPr>
      </p:pic>
      <p:sp>
        <p:nvSpPr>
          <p:cNvPr id="8" name="TextBox 7">
            <a:extLst>
              <a:ext uri="{FF2B5EF4-FFF2-40B4-BE49-F238E27FC236}">
                <a16:creationId xmlns:a16="http://schemas.microsoft.com/office/drawing/2014/main" id="{C7DE3051-845B-0848-9770-E5BE9649C25A}"/>
              </a:ext>
            </a:extLst>
          </p:cNvPr>
          <p:cNvSpPr txBox="1"/>
          <p:nvPr userDrawn="1"/>
        </p:nvSpPr>
        <p:spPr>
          <a:xfrm>
            <a:off x="7117597" y="6277302"/>
            <a:ext cx="4633992" cy="261610"/>
          </a:xfrm>
          <a:prstGeom prst="rect">
            <a:avLst/>
          </a:prstGeom>
          <a:noFill/>
        </p:spPr>
        <p:txBody>
          <a:bodyPr wrap="square" rtlCol="0">
            <a:spAutoFit/>
          </a:bodyPr>
          <a:lstStyle/>
          <a:p>
            <a:pPr algn="ctr"/>
            <a:r>
              <a:rPr lang="en-US" sz="1100" dirty="0"/>
              <a:t>Connecticut  |  New York  |  Washington, DC  |  </a:t>
            </a:r>
            <a:r>
              <a:rPr lang="en-US" sz="1100" dirty="0" err="1"/>
              <a:t>www.shipmangoodwin.com</a:t>
            </a:r>
            <a:endParaRPr lang="en-US" sz="1100" dirty="0"/>
          </a:p>
        </p:txBody>
      </p:sp>
      <p:sp>
        <p:nvSpPr>
          <p:cNvPr id="12" name="TextBox 11">
            <a:extLst>
              <a:ext uri="{FF2B5EF4-FFF2-40B4-BE49-F238E27FC236}">
                <a16:creationId xmlns:a16="http://schemas.microsoft.com/office/drawing/2014/main" id="{8536EAF3-6282-1940-B493-CAE5F5BED465}"/>
              </a:ext>
            </a:extLst>
          </p:cNvPr>
          <p:cNvSpPr txBox="1"/>
          <p:nvPr userDrawn="1"/>
        </p:nvSpPr>
        <p:spPr>
          <a:xfrm>
            <a:off x="441703" y="6277302"/>
            <a:ext cx="4910328" cy="43088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dirty="0"/>
              <a:t>© Shipman &amp; Goodwin LLP 2021. All rights reserved.</a:t>
            </a:r>
          </a:p>
          <a:p>
            <a:endParaRPr lang="en-US" sz="1100" dirty="0"/>
          </a:p>
        </p:txBody>
      </p:sp>
    </p:spTree>
    <p:extLst>
      <p:ext uri="{BB962C8B-B14F-4D97-AF65-F5344CB8AC3E}">
        <p14:creationId xmlns:p14="http://schemas.microsoft.com/office/powerpoint/2010/main" val="3520800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9147D8-0375-9A46-A164-DCE28A94BAF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4BDFCD5-EF8F-344F-8F4D-671F6753D9C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2FB8F79-05D5-8144-A71E-6B57763AB598}"/>
              </a:ext>
            </a:extLst>
          </p:cNvPr>
          <p:cNvSpPr>
            <a:spLocks noGrp="1"/>
          </p:cNvSpPr>
          <p:nvPr>
            <p:ph type="dt" sz="half" idx="10"/>
          </p:nvPr>
        </p:nvSpPr>
        <p:spPr>
          <a:xfrm>
            <a:off x="838200" y="6356350"/>
            <a:ext cx="2743200" cy="365125"/>
          </a:xfrm>
          <a:prstGeom prst="rect">
            <a:avLst/>
          </a:prstGeom>
        </p:spPr>
        <p:txBody>
          <a:bodyPr/>
          <a:lstStyle/>
          <a:p>
            <a:endParaRPr lang="en-US"/>
          </a:p>
        </p:txBody>
      </p:sp>
      <p:sp>
        <p:nvSpPr>
          <p:cNvPr id="5" name="Footer Placeholder 4">
            <a:extLst>
              <a:ext uri="{FF2B5EF4-FFF2-40B4-BE49-F238E27FC236}">
                <a16:creationId xmlns:a16="http://schemas.microsoft.com/office/drawing/2014/main" id="{24A75E8A-73E3-3446-AB72-02365F025EB5}"/>
              </a:ext>
            </a:extLst>
          </p:cNvPr>
          <p:cNvSpPr>
            <a:spLocks noGrp="1"/>
          </p:cNvSpPr>
          <p:nvPr>
            <p:ph type="ftr" sz="quarter" idx="11"/>
          </p:nvPr>
        </p:nvSpPr>
        <p:spPr>
          <a:xfrm>
            <a:off x="4038600" y="6225544"/>
            <a:ext cx="4114800" cy="365125"/>
          </a:xfrm>
          <a:prstGeom prst="rect">
            <a:avLst/>
          </a:prstGeom>
        </p:spPr>
        <p:txBody>
          <a:bodyPr/>
          <a:lstStyle/>
          <a:p>
            <a:r>
              <a:rPr lang="en-US"/>
              <a:t>© Shipman &amp; Goodwin LLP 2020. All rights reserved.</a:t>
            </a:r>
          </a:p>
        </p:txBody>
      </p:sp>
      <p:sp>
        <p:nvSpPr>
          <p:cNvPr id="6" name="Slide Number Placeholder 5">
            <a:extLst>
              <a:ext uri="{FF2B5EF4-FFF2-40B4-BE49-F238E27FC236}">
                <a16:creationId xmlns:a16="http://schemas.microsoft.com/office/drawing/2014/main" id="{7C446E45-D4A3-6C46-BE2A-1115DF997959}"/>
              </a:ext>
            </a:extLst>
          </p:cNvPr>
          <p:cNvSpPr>
            <a:spLocks noGrp="1"/>
          </p:cNvSpPr>
          <p:nvPr>
            <p:ph type="sldNum" sz="quarter" idx="12"/>
          </p:nvPr>
        </p:nvSpPr>
        <p:spPr>
          <a:xfrm>
            <a:off x="838200" y="6356350"/>
            <a:ext cx="2743200" cy="365125"/>
          </a:xfrm>
          <a:prstGeom prst="rect">
            <a:avLst/>
          </a:prstGeom>
        </p:spPr>
        <p:txBody>
          <a:bodyPr/>
          <a:lstStyle/>
          <a:p>
            <a:fld id="{E6C0C164-648A-654B-87AA-0915A2DD7517}" type="slidenum">
              <a:rPr lang="en-US" smtClean="0"/>
              <a:t>‹#›</a:t>
            </a:fld>
            <a:endParaRPr lang="en-US"/>
          </a:p>
        </p:txBody>
      </p:sp>
    </p:spTree>
    <p:extLst>
      <p:ext uri="{BB962C8B-B14F-4D97-AF65-F5344CB8AC3E}">
        <p14:creationId xmlns:p14="http://schemas.microsoft.com/office/powerpoint/2010/main" val="8424294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C19DDFF-27BA-064E-822F-27C6B32F967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9D79E5B-3023-484D-BDE4-062ADE5E6BCC}"/>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B31A832-B585-E443-9FBB-2D4BC6F5D829}"/>
              </a:ext>
            </a:extLst>
          </p:cNvPr>
          <p:cNvSpPr>
            <a:spLocks noGrp="1"/>
          </p:cNvSpPr>
          <p:nvPr>
            <p:ph type="dt" sz="half" idx="10"/>
          </p:nvPr>
        </p:nvSpPr>
        <p:spPr>
          <a:xfrm>
            <a:off x="838200" y="6356350"/>
            <a:ext cx="2743200" cy="365125"/>
          </a:xfrm>
          <a:prstGeom prst="rect">
            <a:avLst/>
          </a:prstGeom>
        </p:spPr>
        <p:txBody>
          <a:bodyPr/>
          <a:lstStyle/>
          <a:p>
            <a:endParaRPr lang="en-US"/>
          </a:p>
        </p:txBody>
      </p:sp>
      <p:sp>
        <p:nvSpPr>
          <p:cNvPr id="5" name="Footer Placeholder 4">
            <a:extLst>
              <a:ext uri="{FF2B5EF4-FFF2-40B4-BE49-F238E27FC236}">
                <a16:creationId xmlns:a16="http://schemas.microsoft.com/office/drawing/2014/main" id="{818B0BAB-11A5-6546-A8AE-4EC825E8EDAA}"/>
              </a:ext>
            </a:extLst>
          </p:cNvPr>
          <p:cNvSpPr>
            <a:spLocks noGrp="1"/>
          </p:cNvSpPr>
          <p:nvPr>
            <p:ph type="ftr" sz="quarter" idx="11"/>
          </p:nvPr>
        </p:nvSpPr>
        <p:spPr>
          <a:xfrm>
            <a:off x="4038600" y="6225544"/>
            <a:ext cx="4114800" cy="365125"/>
          </a:xfrm>
          <a:prstGeom prst="rect">
            <a:avLst/>
          </a:prstGeom>
        </p:spPr>
        <p:txBody>
          <a:bodyPr/>
          <a:lstStyle/>
          <a:p>
            <a:r>
              <a:rPr lang="en-US" dirty="0"/>
              <a:t>© Shipman &amp; Goodwin LLP 2021. All rights reserved.</a:t>
            </a:r>
          </a:p>
        </p:txBody>
      </p:sp>
      <p:sp>
        <p:nvSpPr>
          <p:cNvPr id="6" name="Slide Number Placeholder 5">
            <a:extLst>
              <a:ext uri="{FF2B5EF4-FFF2-40B4-BE49-F238E27FC236}">
                <a16:creationId xmlns:a16="http://schemas.microsoft.com/office/drawing/2014/main" id="{EBDB9D36-224D-D742-BB2A-8E3F073BF038}"/>
              </a:ext>
            </a:extLst>
          </p:cNvPr>
          <p:cNvSpPr>
            <a:spLocks noGrp="1"/>
          </p:cNvSpPr>
          <p:nvPr>
            <p:ph type="sldNum" sz="quarter" idx="12"/>
          </p:nvPr>
        </p:nvSpPr>
        <p:spPr>
          <a:xfrm>
            <a:off x="838200" y="6356350"/>
            <a:ext cx="2743200" cy="365125"/>
          </a:xfrm>
          <a:prstGeom prst="rect">
            <a:avLst/>
          </a:prstGeom>
        </p:spPr>
        <p:txBody>
          <a:bodyPr/>
          <a:lstStyle/>
          <a:p>
            <a:fld id="{E6C0C164-648A-654B-87AA-0915A2DD7517}" type="slidenum">
              <a:rPr lang="en-US" smtClean="0"/>
              <a:t>‹#›</a:t>
            </a:fld>
            <a:endParaRPr lang="en-US"/>
          </a:p>
        </p:txBody>
      </p:sp>
    </p:spTree>
    <p:extLst>
      <p:ext uri="{BB962C8B-B14F-4D97-AF65-F5344CB8AC3E}">
        <p14:creationId xmlns:p14="http://schemas.microsoft.com/office/powerpoint/2010/main" val="37830637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6F6224-2BCC-6146-8488-E4B3F8263028}"/>
              </a:ext>
            </a:extLst>
          </p:cNvPr>
          <p:cNvSpPr>
            <a:spLocks noGrp="1"/>
          </p:cNvSpPr>
          <p:nvPr>
            <p:ph type="title"/>
          </p:nvPr>
        </p:nvSpPr>
        <p:spPr>
          <a:xfrm>
            <a:off x="441703" y="179145"/>
            <a:ext cx="11354057" cy="1407786"/>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24FD2F56-A1E1-384E-8F21-9D21F3844919}"/>
              </a:ext>
            </a:extLst>
          </p:cNvPr>
          <p:cNvSpPr>
            <a:spLocks noGrp="1"/>
          </p:cNvSpPr>
          <p:nvPr>
            <p:ph idx="1"/>
          </p:nvPr>
        </p:nvSpPr>
        <p:spPr>
          <a:xfrm>
            <a:off x="441703" y="1717737"/>
            <a:ext cx="11354057" cy="4459225"/>
          </a:xfrm>
        </p:spPr>
        <p:txBody>
          <a:bodyPr>
            <a:normAutofit/>
          </a:bodyPr>
          <a:lstStyle>
            <a:lvl1pPr>
              <a:defRPr sz="2800"/>
            </a:lvl1pPr>
            <a:lvl2pPr>
              <a:defRPr sz="2400"/>
            </a:lvl2pPr>
            <a:lvl3pPr>
              <a:defRPr sz="2200"/>
            </a:lvl3pPr>
            <a:lvl4pPr>
              <a:defRPr sz="2000"/>
            </a:lvl4pPr>
            <a:lvl5pP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endParaRPr lang="en-US" dirty="0"/>
          </a:p>
        </p:txBody>
      </p:sp>
      <p:sp>
        <p:nvSpPr>
          <p:cNvPr id="4" name="Date Placeholder 3">
            <a:extLst>
              <a:ext uri="{FF2B5EF4-FFF2-40B4-BE49-F238E27FC236}">
                <a16:creationId xmlns:a16="http://schemas.microsoft.com/office/drawing/2014/main" id="{7600C6F2-F144-084B-8F9D-421839BC46F1}"/>
              </a:ext>
            </a:extLst>
          </p:cNvPr>
          <p:cNvSpPr>
            <a:spLocks noGrp="1"/>
          </p:cNvSpPr>
          <p:nvPr>
            <p:ph type="dt" sz="half" idx="10"/>
          </p:nvPr>
        </p:nvSpPr>
        <p:spPr>
          <a:xfrm>
            <a:off x="838200" y="6356350"/>
            <a:ext cx="2743200" cy="365125"/>
          </a:xfrm>
          <a:prstGeom prst="rect">
            <a:avLst/>
          </a:prstGeom>
        </p:spPr>
        <p:txBody>
          <a:bodyPr/>
          <a:lstStyle/>
          <a:p>
            <a:endParaRPr lang="en-US"/>
          </a:p>
        </p:txBody>
      </p:sp>
      <p:sp>
        <p:nvSpPr>
          <p:cNvPr id="5" name="Footer Placeholder 4">
            <a:extLst>
              <a:ext uri="{FF2B5EF4-FFF2-40B4-BE49-F238E27FC236}">
                <a16:creationId xmlns:a16="http://schemas.microsoft.com/office/drawing/2014/main" id="{9425688E-4750-9747-A8A0-02118A50F92C}"/>
              </a:ext>
            </a:extLst>
          </p:cNvPr>
          <p:cNvSpPr>
            <a:spLocks noGrp="1"/>
          </p:cNvSpPr>
          <p:nvPr>
            <p:ph type="ftr" sz="quarter" idx="11"/>
          </p:nvPr>
        </p:nvSpPr>
        <p:spPr>
          <a:xfrm>
            <a:off x="3840351" y="6225544"/>
            <a:ext cx="4114800" cy="365125"/>
          </a:xfrm>
          <a:prstGeom prst="rect">
            <a:avLst/>
          </a:prstGeom>
        </p:spPr>
        <p:txBody>
          <a:bodyPr/>
          <a:lstStyle/>
          <a:p>
            <a:r>
              <a:rPr lang="en-US" altLang="en-US" dirty="0">
                <a:solidFill>
                  <a:schemeClr val="tx1"/>
                </a:solidFill>
              </a:rPr>
              <a:t>© Shipman &amp; Goodwin LLP 2021. All rights reserved.</a:t>
            </a:r>
          </a:p>
        </p:txBody>
      </p:sp>
      <p:sp>
        <p:nvSpPr>
          <p:cNvPr id="6" name="Slide Number Placeholder 5">
            <a:extLst>
              <a:ext uri="{FF2B5EF4-FFF2-40B4-BE49-F238E27FC236}">
                <a16:creationId xmlns:a16="http://schemas.microsoft.com/office/drawing/2014/main" id="{0DFB3A46-1AB9-A749-9E2A-F71005CC7CA6}"/>
              </a:ext>
            </a:extLst>
          </p:cNvPr>
          <p:cNvSpPr>
            <a:spLocks noGrp="1"/>
          </p:cNvSpPr>
          <p:nvPr>
            <p:ph type="sldNum" sz="quarter" idx="12"/>
          </p:nvPr>
        </p:nvSpPr>
        <p:spPr>
          <a:xfrm>
            <a:off x="435864" y="6225544"/>
            <a:ext cx="2743200" cy="365125"/>
          </a:xfrm>
          <a:prstGeom prst="rect">
            <a:avLst/>
          </a:prstGeom>
        </p:spPr>
        <p:txBody>
          <a:bodyPr/>
          <a:lstStyle/>
          <a:p>
            <a:fld id="{E6C0C164-648A-654B-87AA-0915A2DD7517}" type="slidenum">
              <a:rPr lang="en-US" smtClean="0"/>
              <a:t>‹#›</a:t>
            </a:fld>
            <a:endParaRPr lang="en-US"/>
          </a:p>
        </p:txBody>
      </p:sp>
    </p:spTree>
    <p:extLst>
      <p:ext uri="{BB962C8B-B14F-4D97-AF65-F5344CB8AC3E}">
        <p14:creationId xmlns:p14="http://schemas.microsoft.com/office/powerpoint/2010/main" val="21833675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26897A-4417-EF4D-821B-3069E5A7E7E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E7C0EF5-700D-064B-94D8-54226778A5C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4B34CFF-0126-C842-B092-B3B1DD6A70B0}"/>
              </a:ext>
            </a:extLst>
          </p:cNvPr>
          <p:cNvSpPr>
            <a:spLocks noGrp="1"/>
          </p:cNvSpPr>
          <p:nvPr>
            <p:ph type="dt" sz="half" idx="10"/>
          </p:nvPr>
        </p:nvSpPr>
        <p:spPr>
          <a:xfrm>
            <a:off x="838200" y="6356350"/>
            <a:ext cx="2743200" cy="365125"/>
          </a:xfrm>
          <a:prstGeom prst="rect">
            <a:avLst/>
          </a:prstGeom>
        </p:spPr>
        <p:txBody>
          <a:bodyPr/>
          <a:lstStyle/>
          <a:p>
            <a:endParaRPr lang="en-US"/>
          </a:p>
        </p:txBody>
      </p:sp>
      <p:sp>
        <p:nvSpPr>
          <p:cNvPr id="5" name="Footer Placeholder 4">
            <a:extLst>
              <a:ext uri="{FF2B5EF4-FFF2-40B4-BE49-F238E27FC236}">
                <a16:creationId xmlns:a16="http://schemas.microsoft.com/office/drawing/2014/main" id="{7E6B454D-CC75-254C-AA37-BA34FFCA383E}"/>
              </a:ext>
            </a:extLst>
          </p:cNvPr>
          <p:cNvSpPr>
            <a:spLocks noGrp="1"/>
          </p:cNvSpPr>
          <p:nvPr>
            <p:ph type="ftr" sz="quarter" idx="11"/>
          </p:nvPr>
        </p:nvSpPr>
        <p:spPr>
          <a:xfrm>
            <a:off x="4038600" y="6225544"/>
            <a:ext cx="4114800" cy="365125"/>
          </a:xfrm>
          <a:prstGeom prst="rect">
            <a:avLst/>
          </a:prstGeom>
        </p:spPr>
        <p:txBody>
          <a:bodyPr/>
          <a:lstStyle/>
          <a:p>
            <a:r>
              <a:rPr lang="en-US" dirty="0"/>
              <a:t>© Shipman &amp; Goodwin LLP 2021. All rights reserved.</a:t>
            </a:r>
          </a:p>
        </p:txBody>
      </p:sp>
      <p:sp>
        <p:nvSpPr>
          <p:cNvPr id="6" name="Slide Number Placeholder 5">
            <a:extLst>
              <a:ext uri="{FF2B5EF4-FFF2-40B4-BE49-F238E27FC236}">
                <a16:creationId xmlns:a16="http://schemas.microsoft.com/office/drawing/2014/main" id="{AC89028A-0AB0-DD4D-88DD-DC1215D5F695}"/>
              </a:ext>
            </a:extLst>
          </p:cNvPr>
          <p:cNvSpPr>
            <a:spLocks noGrp="1"/>
          </p:cNvSpPr>
          <p:nvPr>
            <p:ph type="sldNum" sz="quarter" idx="12"/>
          </p:nvPr>
        </p:nvSpPr>
        <p:spPr>
          <a:xfrm>
            <a:off x="838200" y="6356350"/>
            <a:ext cx="2743200" cy="365125"/>
          </a:xfrm>
          <a:prstGeom prst="rect">
            <a:avLst/>
          </a:prstGeom>
        </p:spPr>
        <p:txBody>
          <a:bodyPr/>
          <a:lstStyle/>
          <a:p>
            <a:fld id="{E6C0C164-648A-654B-87AA-0915A2DD7517}" type="slidenum">
              <a:rPr lang="en-US" smtClean="0"/>
              <a:t>‹#›</a:t>
            </a:fld>
            <a:endParaRPr lang="en-US"/>
          </a:p>
        </p:txBody>
      </p:sp>
    </p:spTree>
    <p:extLst>
      <p:ext uri="{BB962C8B-B14F-4D97-AF65-F5344CB8AC3E}">
        <p14:creationId xmlns:p14="http://schemas.microsoft.com/office/powerpoint/2010/main" val="2239312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EF8D2D-033F-5E4A-A40D-24B2A1DF69F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5C31BF4-0FCE-E947-88C6-5D6929F99A05}"/>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8597CD3-DCE8-BD4E-8AEF-EDCD36ADF32D}"/>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229843D-7172-2849-8600-E792E8C0583E}"/>
              </a:ext>
            </a:extLst>
          </p:cNvPr>
          <p:cNvSpPr>
            <a:spLocks noGrp="1"/>
          </p:cNvSpPr>
          <p:nvPr>
            <p:ph type="dt" sz="half" idx="10"/>
          </p:nvPr>
        </p:nvSpPr>
        <p:spPr>
          <a:xfrm>
            <a:off x="838200" y="6356350"/>
            <a:ext cx="2743200" cy="365125"/>
          </a:xfrm>
          <a:prstGeom prst="rect">
            <a:avLst/>
          </a:prstGeom>
        </p:spPr>
        <p:txBody>
          <a:bodyPr/>
          <a:lstStyle/>
          <a:p>
            <a:endParaRPr lang="en-US"/>
          </a:p>
        </p:txBody>
      </p:sp>
      <p:sp>
        <p:nvSpPr>
          <p:cNvPr id="6" name="Footer Placeholder 5">
            <a:extLst>
              <a:ext uri="{FF2B5EF4-FFF2-40B4-BE49-F238E27FC236}">
                <a16:creationId xmlns:a16="http://schemas.microsoft.com/office/drawing/2014/main" id="{82E99132-75F5-C44C-8420-42911D49DAED}"/>
              </a:ext>
            </a:extLst>
          </p:cNvPr>
          <p:cNvSpPr>
            <a:spLocks noGrp="1"/>
          </p:cNvSpPr>
          <p:nvPr>
            <p:ph type="ftr" sz="quarter" idx="11"/>
          </p:nvPr>
        </p:nvSpPr>
        <p:spPr>
          <a:xfrm>
            <a:off x="4038600" y="6225544"/>
            <a:ext cx="4114800" cy="365125"/>
          </a:xfrm>
          <a:prstGeom prst="rect">
            <a:avLst/>
          </a:prstGeom>
        </p:spPr>
        <p:txBody>
          <a:bodyPr/>
          <a:lstStyle/>
          <a:p>
            <a:r>
              <a:rPr lang="en-US" dirty="0"/>
              <a:t>© Shipman &amp; Goodwin LLP 2021. All rights reserved.</a:t>
            </a:r>
          </a:p>
        </p:txBody>
      </p:sp>
      <p:sp>
        <p:nvSpPr>
          <p:cNvPr id="7" name="Slide Number Placeholder 6">
            <a:extLst>
              <a:ext uri="{FF2B5EF4-FFF2-40B4-BE49-F238E27FC236}">
                <a16:creationId xmlns:a16="http://schemas.microsoft.com/office/drawing/2014/main" id="{2C894D0C-50F9-4442-A656-C049782BDA87}"/>
              </a:ext>
            </a:extLst>
          </p:cNvPr>
          <p:cNvSpPr>
            <a:spLocks noGrp="1"/>
          </p:cNvSpPr>
          <p:nvPr>
            <p:ph type="sldNum" sz="quarter" idx="12"/>
          </p:nvPr>
        </p:nvSpPr>
        <p:spPr>
          <a:xfrm>
            <a:off x="838200" y="6356350"/>
            <a:ext cx="2743200" cy="365125"/>
          </a:xfrm>
          <a:prstGeom prst="rect">
            <a:avLst/>
          </a:prstGeom>
        </p:spPr>
        <p:txBody>
          <a:bodyPr/>
          <a:lstStyle/>
          <a:p>
            <a:fld id="{E6C0C164-648A-654B-87AA-0915A2DD7517}" type="slidenum">
              <a:rPr lang="en-US" smtClean="0"/>
              <a:t>‹#›</a:t>
            </a:fld>
            <a:endParaRPr lang="en-US"/>
          </a:p>
        </p:txBody>
      </p:sp>
    </p:spTree>
    <p:extLst>
      <p:ext uri="{BB962C8B-B14F-4D97-AF65-F5344CB8AC3E}">
        <p14:creationId xmlns:p14="http://schemas.microsoft.com/office/powerpoint/2010/main" val="8589310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7621B1-30B3-094B-A980-6813210ED55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7559053-5C27-F443-B88F-A4CF76BF7F0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429427AC-1781-A946-94F9-3EBB79B9AF59}"/>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5D66642-26A6-BE4F-809D-2B76F8C35CA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C2F45194-162E-404D-9D9E-0D259E17AE57}"/>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15639F4-0BD9-BB49-9B56-1CDCA8C036C1}"/>
              </a:ext>
            </a:extLst>
          </p:cNvPr>
          <p:cNvSpPr>
            <a:spLocks noGrp="1"/>
          </p:cNvSpPr>
          <p:nvPr>
            <p:ph type="dt" sz="half" idx="10"/>
          </p:nvPr>
        </p:nvSpPr>
        <p:spPr>
          <a:xfrm>
            <a:off x="838200" y="6356350"/>
            <a:ext cx="2743200" cy="365125"/>
          </a:xfrm>
          <a:prstGeom prst="rect">
            <a:avLst/>
          </a:prstGeom>
        </p:spPr>
        <p:txBody>
          <a:bodyPr/>
          <a:lstStyle/>
          <a:p>
            <a:endParaRPr lang="en-US"/>
          </a:p>
        </p:txBody>
      </p:sp>
      <p:sp>
        <p:nvSpPr>
          <p:cNvPr id="8" name="Footer Placeholder 7">
            <a:extLst>
              <a:ext uri="{FF2B5EF4-FFF2-40B4-BE49-F238E27FC236}">
                <a16:creationId xmlns:a16="http://schemas.microsoft.com/office/drawing/2014/main" id="{A544E73C-1D1F-9F45-99CE-8B3C93518BE1}"/>
              </a:ext>
            </a:extLst>
          </p:cNvPr>
          <p:cNvSpPr>
            <a:spLocks noGrp="1"/>
          </p:cNvSpPr>
          <p:nvPr>
            <p:ph type="ftr" sz="quarter" idx="11"/>
          </p:nvPr>
        </p:nvSpPr>
        <p:spPr>
          <a:xfrm>
            <a:off x="4038600" y="6225544"/>
            <a:ext cx="4114800" cy="365125"/>
          </a:xfrm>
          <a:prstGeom prst="rect">
            <a:avLst/>
          </a:prstGeom>
        </p:spPr>
        <p:txBody>
          <a:bodyPr/>
          <a:lstStyle/>
          <a:p>
            <a:r>
              <a:rPr lang="en-US" dirty="0"/>
              <a:t>© Shipman &amp; Goodwin LLP 2021. All rights reserved.</a:t>
            </a:r>
          </a:p>
        </p:txBody>
      </p:sp>
      <p:sp>
        <p:nvSpPr>
          <p:cNvPr id="9" name="Slide Number Placeholder 8">
            <a:extLst>
              <a:ext uri="{FF2B5EF4-FFF2-40B4-BE49-F238E27FC236}">
                <a16:creationId xmlns:a16="http://schemas.microsoft.com/office/drawing/2014/main" id="{B4A65234-F890-3A4B-94BF-C1E99A73A62F}"/>
              </a:ext>
            </a:extLst>
          </p:cNvPr>
          <p:cNvSpPr>
            <a:spLocks noGrp="1"/>
          </p:cNvSpPr>
          <p:nvPr>
            <p:ph type="sldNum" sz="quarter" idx="12"/>
          </p:nvPr>
        </p:nvSpPr>
        <p:spPr>
          <a:xfrm>
            <a:off x="838200" y="6356350"/>
            <a:ext cx="2743200" cy="365125"/>
          </a:xfrm>
          <a:prstGeom prst="rect">
            <a:avLst/>
          </a:prstGeom>
        </p:spPr>
        <p:txBody>
          <a:bodyPr/>
          <a:lstStyle/>
          <a:p>
            <a:fld id="{E6C0C164-648A-654B-87AA-0915A2DD7517}" type="slidenum">
              <a:rPr lang="en-US" smtClean="0"/>
              <a:t>‹#›</a:t>
            </a:fld>
            <a:endParaRPr lang="en-US"/>
          </a:p>
        </p:txBody>
      </p:sp>
    </p:spTree>
    <p:extLst>
      <p:ext uri="{BB962C8B-B14F-4D97-AF65-F5344CB8AC3E}">
        <p14:creationId xmlns:p14="http://schemas.microsoft.com/office/powerpoint/2010/main" val="24262106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DAAB30-D6E9-814C-85A7-5D08E48F39B5}"/>
              </a:ext>
            </a:extLst>
          </p:cNvPr>
          <p:cNvSpPr>
            <a:spLocks noGrp="1"/>
          </p:cNvSpPr>
          <p:nvPr>
            <p:ph type="title"/>
          </p:nvPr>
        </p:nvSpPr>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8ABB72B8-3DAD-D049-BBB6-25F0CC6D5C3B}"/>
              </a:ext>
            </a:extLst>
          </p:cNvPr>
          <p:cNvSpPr>
            <a:spLocks noGrp="1"/>
          </p:cNvSpPr>
          <p:nvPr>
            <p:ph type="ftr" sz="quarter" idx="11"/>
          </p:nvPr>
        </p:nvSpPr>
        <p:spPr>
          <a:xfrm>
            <a:off x="4038600" y="6225544"/>
            <a:ext cx="4114800" cy="365125"/>
          </a:xfrm>
          <a:prstGeom prst="rect">
            <a:avLst/>
          </a:prstGeom>
        </p:spPr>
        <p:txBody>
          <a:bodyPr/>
          <a:lstStyle/>
          <a:p>
            <a:r>
              <a:rPr lang="en-US" dirty="0"/>
              <a:t>© Shipman &amp; Goodwin LLP 2021. All rights reserved.</a:t>
            </a:r>
          </a:p>
        </p:txBody>
      </p:sp>
      <p:sp>
        <p:nvSpPr>
          <p:cNvPr id="6" name="TextBox 9">
            <a:extLst>
              <a:ext uri="{FF2B5EF4-FFF2-40B4-BE49-F238E27FC236}">
                <a16:creationId xmlns:a16="http://schemas.microsoft.com/office/drawing/2014/main" id="{709E7DCA-AD33-0043-BF01-A5655264B0E5}"/>
              </a:ext>
            </a:extLst>
          </p:cNvPr>
          <p:cNvSpPr txBox="1">
            <a:spLocks noChangeArrowheads="1"/>
          </p:cNvSpPr>
          <p:nvPr userDrawn="1"/>
        </p:nvSpPr>
        <p:spPr bwMode="auto">
          <a:xfrm>
            <a:off x="441703" y="445870"/>
            <a:ext cx="8048625"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l" eaLnBrk="1" hangingPunct="1"/>
            <a:r>
              <a:rPr lang="en-US" altLang="en-US" sz="4400" b="1" i="0" dirty="0">
                <a:solidFill>
                  <a:srgbClr val="006BA4"/>
                </a:solidFill>
                <a:latin typeface="Book Antiqua" panose="02040602050305030304" pitchFamily="18" charset="0"/>
                <a:cs typeface="Arial" panose="020B0604020202020204" pitchFamily="34" charset="0"/>
              </a:rPr>
              <a:t>Questions?</a:t>
            </a:r>
          </a:p>
        </p:txBody>
      </p:sp>
      <p:pic>
        <p:nvPicPr>
          <p:cNvPr id="7" name="Picture 10">
            <a:extLst>
              <a:ext uri="{FF2B5EF4-FFF2-40B4-BE49-F238E27FC236}">
                <a16:creationId xmlns:a16="http://schemas.microsoft.com/office/drawing/2014/main" id="{E649155F-43E1-914A-AF1E-AB3B9C7116FF}"/>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667330" y="1851733"/>
            <a:ext cx="2752725" cy="2719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11">
            <a:extLst>
              <a:ext uri="{FF2B5EF4-FFF2-40B4-BE49-F238E27FC236}">
                <a16:creationId xmlns:a16="http://schemas.microsoft.com/office/drawing/2014/main" id="{3EECE142-873B-2740-B531-352B6AC901FA}"/>
              </a:ext>
            </a:extLst>
          </p:cNvPr>
          <p:cNvSpPr txBox="1">
            <a:spLocks noChangeArrowheads="1"/>
          </p:cNvSpPr>
          <p:nvPr userDrawn="1"/>
        </p:nvSpPr>
        <p:spPr bwMode="auto">
          <a:xfrm>
            <a:off x="533400" y="5556641"/>
            <a:ext cx="11020586"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1100" dirty="0"/>
              <a:t>These materials have been prepared by Shipman &amp; Goodwin LLP for informational purposes only.  They are not intended as advertising and should not be considered legal advice. This information is not intended to create, and receipt of it does not create, a lawyer-client relationship. Viewers should not act upon this information without seeking professional counsel.</a:t>
            </a:r>
          </a:p>
        </p:txBody>
      </p:sp>
    </p:spTree>
    <p:extLst>
      <p:ext uri="{BB962C8B-B14F-4D97-AF65-F5344CB8AC3E}">
        <p14:creationId xmlns:p14="http://schemas.microsoft.com/office/powerpoint/2010/main" val="10589822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B7967A0-1273-2341-8C2C-42DC03D7681D}"/>
              </a:ext>
            </a:extLst>
          </p:cNvPr>
          <p:cNvSpPr>
            <a:spLocks noGrp="1"/>
          </p:cNvSpPr>
          <p:nvPr>
            <p:ph type="dt" sz="half" idx="10"/>
          </p:nvPr>
        </p:nvSpPr>
        <p:spPr>
          <a:xfrm>
            <a:off x="838200" y="6356350"/>
            <a:ext cx="2743200" cy="365125"/>
          </a:xfrm>
          <a:prstGeom prst="rect">
            <a:avLst/>
          </a:prstGeom>
        </p:spPr>
        <p:txBody>
          <a:bodyPr/>
          <a:lstStyle/>
          <a:p>
            <a:endParaRPr lang="en-US"/>
          </a:p>
        </p:txBody>
      </p:sp>
      <p:sp>
        <p:nvSpPr>
          <p:cNvPr id="3" name="Footer Placeholder 2">
            <a:extLst>
              <a:ext uri="{FF2B5EF4-FFF2-40B4-BE49-F238E27FC236}">
                <a16:creationId xmlns:a16="http://schemas.microsoft.com/office/drawing/2014/main" id="{843EF9CE-53D2-9947-A53F-14E1DD45314D}"/>
              </a:ext>
            </a:extLst>
          </p:cNvPr>
          <p:cNvSpPr>
            <a:spLocks noGrp="1"/>
          </p:cNvSpPr>
          <p:nvPr>
            <p:ph type="ftr" sz="quarter" idx="11"/>
          </p:nvPr>
        </p:nvSpPr>
        <p:spPr>
          <a:xfrm>
            <a:off x="4038600" y="6225544"/>
            <a:ext cx="4114800" cy="365125"/>
          </a:xfrm>
          <a:prstGeom prst="rect">
            <a:avLst/>
          </a:prstGeom>
        </p:spPr>
        <p:txBody>
          <a:bodyPr/>
          <a:lstStyle/>
          <a:p>
            <a:r>
              <a:rPr lang="en-US" dirty="0"/>
              <a:t>© Shipman &amp; Goodwin LLP 2021. All rights reserved.</a:t>
            </a:r>
          </a:p>
        </p:txBody>
      </p:sp>
      <p:sp>
        <p:nvSpPr>
          <p:cNvPr id="4" name="Slide Number Placeholder 3">
            <a:extLst>
              <a:ext uri="{FF2B5EF4-FFF2-40B4-BE49-F238E27FC236}">
                <a16:creationId xmlns:a16="http://schemas.microsoft.com/office/drawing/2014/main" id="{94224F44-0A5B-8B49-9A2B-394489A21628}"/>
              </a:ext>
            </a:extLst>
          </p:cNvPr>
          <p:cNvSpPr>
            <a:spLocks noGrp="1"/>
          </p:cNvSpPr>
          <p:nvPr>
            <p:ph type="sldNum" sz="quarter" idx="12"/>
          </p:nvPr>
        </p:nvSpPr>
        <p:spPr>
          <a:xfrm>
            <a:off x="838200" y="6356350"/>
            <a:ext cx="2743200" cy="365125"/>
          </a:xfrm>
          <a:prstGeom prst="rect">
            <a:avLst/>
          </a:prstGeom>
        </p:spPr>
        <p:txBody>
          <a:bodyPr/>
          <a:lstStyle/>
          <a:p>
            <a:fld id="{E6C0C164-648A-654B-87AA-0915A2DD7517}" type="slidenum">
              <a:rPr lang="en-US" smtClean="0"/>
              <a:t>‹#›</a:t>
            </a:fld>
            <a:endParaRPr lang="en-US"/>
          </a:p>
        </p:txBody>
      </p:sp>
    </p:spTree>
    <p:extLst>
      <p:ext uri="{BB962C8B-B14F-4D97-AF65-F5344CB8AC3E}">
        <p14:creationId xmlns:p14="http://schemas.microsoft.com/office/powerpoint/2010/main" val="5699764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D94EBC-0C1D-5145-A48B-018E7813451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B859C4D-DBF2-2748-A379-F9E1BD0C5FA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A3C6BC6-3638-744A-A4D3-6D13C5B2370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EE24B07-FC24-5442-B404-FBE8A607B54D}"/>
              </a:ext>
            </a:extLst>
          </p:cNvPr>
          <p:cNvSpPr>
            <a:spLocks noGrp="1"/>
          </p:cNvSpPr>
          <p:nvPr>
            <p:ph type="dt" sz="half" idx="10"/>
          </p:nvPr>
        </p:nvSpPr>
        <p:spPr>
          <a:xfrm>
            <a:off x="838200" y="6356350"/>
            <a:ext cx="2743200" cy="365125"/>
          </a:xfrm>
          <a:prstGeom prst="rect">
            <a:avLst/>
          </a:prstGeom>
        </p:spPr>
        <p:txBody>
          <a:bodyPr/>
          <a:lstStyle/>
          <a:p>
            <a:endParaRPr lang="en-US"/>
          </a:p>
        </p:txBody>
      </p:sp>
      <p:sp>
        <p:nvSpPr>
          <p:cNvPr id="6" name="Footer Placeholder 5">
            <a:extLst>
              <a:ext uri="{FF2B5EF4-FFF2-40B4-BE49-F238E27FC236}">
                <a16:creationId xmlns:a16="http://schemas.microsoft.com/office/drawing/2014/main" id="{E570C42A-1592-C245-8C11-1F98468768B5}"/>
              </a:ext>
            </a:extLst>
          </p:cNvPr>
          <p:cNvSpPr>
            <a:spLocks noGrp="1"/>
          </p:cNvSpPr>
          <p:nvPr>
            <p:ph type="ftr" sz="quarter" idx="11"/>
          </p:nvPr>
        </p:nvSpPr>
        <p:spPr>
          <a:xfrm>
            <a:off x="4038600" y="6225544"/>
            <a:ext cx="4114800" cy="365125"/>
          </a:xfrm>
          <a:prstGeom prst="rect">
            <a:avLst/>
          </a:prstGeom>
        </p:spPr>
        <p:txBody>
          <a:bodyPr/>
          <a:lstStyle/>
          <a:p>
            <a:r>
              <a:rPr lang="en-US" dirty="0"/>
              <a:t>© Shipman &amp; Goodwin LLP 2021. All rights reserved.</a:t>
            </a:r>
          </a:p>
        </p:txBody>
      </p:sp>
      <p:sp>
        <p:nvSpPr>
          <p:cNvPr id="7" name="Slide Number Placeholder 6">
            <a:extLst>
              <a:ext uri="{FF2B5EF4-FFF2-40B4-BE49-F238E27FC236}">
                <a16:creationId xmlns:a16="http://schemas.microsoft.com/office/drawing/2014/main" id="{331AB259-5A6A-0A4B-91C7-ECDD8B200E79}"/>
              </a:ext>
            </a:extLst>
          </p:cNvPr>
          <p:cNvSpPr>
            <a:spLocks noGrp="1"/>
          </p:cNvSpPr>
          <p:nvPr>
            <p:ph type="sldNum" sz="quarter" idx="12"/>
          </p:nvPr>
        </p:nvSpPr>
        <p:spPr>
          <a:xfrm>
            <a:off x="838200" y="6356350"/>
            <a:ext cx="2743200" cy="365125"/>
          </a:xfrm>
          <a:prstGeom prst="rect">
            <a:avLst/>
          </a:prstGeom>
        </p:spPr>
        <p:txBody>
          <a:bodyPr/>
          <a:lstStyle/>
          <a:p>
            <a:fld id="{E6C0C164-648A-654B-87AA-0915A2DD7517}" type="slidenum">
              <a:rPr lang="en-US" smtClean="0"/>
              <a:t>‹#›</a:t>
            </a:fld>
            <a:endParaRPr lang="en-US"/>
          </a:p>
        </p:txBody>
      </p:sp>
    </p:spTree>
    <p:extLst>
      <p:ext uri="{BB962C8B-B14F-4D97-AF65-F5344CB8AC3E}">
        <p14:creationId xmlns:p14="http://schemas.microsoft.com/office/powerpoint/2010/main" val="25654654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0E432A-8818-AE4C-8E39-B857AD76E38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7B8FB51-E6B6-2B44-91D2-CC6F3AE1360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16F2426-CC03-0D49-8F03-80B30B86174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2913F02-082B-1F4B-8225-3E937E2E69A5}"/>
              </a:ext>
            </a:extLst>
          </p:cNvPr>
          <p:cNvSpPr>
            <a:spLocks noGrp="1"/>
          </p:cNvSpPr>
          <p:nvPr>
            <p:ph type="dt" sz="half" idx="10"/>
          </p:nvPr>
        </p:nvSpPr>
        <p:spPr>
          <a:xfrm>
            <a:off x="838200" y="6356350"/>
            <a:ext cx="2743200" cy="365125"/>
          </a:xfrm>
          <a:prstGeom prst="rect">
            <a:avLst/>
          </a:prstGeom>
        </p:spPr>
        <p:txBody>
          <a:bodyPr/>
          <a:lstStyle/>
          <a:p>
            <a:endParaRPr lang="en-US"/>
          </a:p>
        </p:txBody>
      </p:sp>
      <p:sp>
        <p:nvSpPr>
          <p:cNvPr id="6" name="Footer Placeholder 5">
            <a:extLst>
              <a:ext uri="{FF2B5EF4-FFF2-40B4-BE49-F238E27FC236}">
                <a16:creationId xmlns:a16="http://schemas.microsoft.com/office/drawing/2014/main" id="{2706CDDF-294E-9243-A52E-2A3C977132A6}"/>
              </a:ext>
            </a:extLst>
          </p:cNvPr>
          <p:cNvSpPr>
            <a:spLocks noGrp="1"/>
          </p:cNvSpPr>
          <p:nvPr>
            <p:ph type="ftr" sz="quarter" idx="11"/>
          </p:nvPr>
        </p:nvSpPr>
        <p:spPr>
          <a:xfrm>
            <a:off x="4038600" y="6225544"/>
            <a:ext cx="4114800" cy="365125"/>
          </a:xfrm>
          <a:prstGeom prst="rect">
            <a:avLst/>
          </a:prstGeom>
        </p:spPr>
        <p:txBody>
          <a:bodyPr/>
          <a:lstStyle/>
          <a:p>
            <a:r>
              <a:rPr lang="en-US" dirty="0"/>
              <a:t>© Shipman &amp; Goodwin LLP 2021. All rights reserved.</a:t>
            </a:r>
          </a:p>
        </p:txBody>
      </p:sp>
      <p:sp>
        <p:nvSpPr>
          <p:cNvPr id="7" name="Slide Number Placeholder 6">
            <a:extLst>
              <a:ext uri="{FF2B5EF4-FFF2-40B4-BE49-F238E27FC236}">
                <a16:creationId xmlns:a16="http://schemas.microsoft.com/office/drawing/2014/main" id="{2297E59A-061B-E542-9AAA-B9B72AFBC88D}"/>
              </a:ext>
            </a:extLst>
          </p:cNvPr>
          <p:cNvSpPr>
            <a:spLocks noGrp="1"/>
          </p:cNvSpPr>
          <p:nvPr>
            <p:ph type="sldNum" sz="quarter" idx="12"/>
          </p:nvPr>
        </p:nvSpPr>
        <p:spPr>
          <a:xfrm>
            <a:off x="838200" y="6356350"/>
            <a:ext cx="2743200" cy="365125"/>
          </a:xfrm>
          <a:prstGeom prst="rect">
            <a:avLst/>
          </a:prstGeom>
        </p:spPr>
        <p:txBody>
          <a:bodyPr/>
          <a:lstStyle/>
          <a:p>
            <a:fld id="{E6C0C164-648A-654B-87AA-0915A2DD7517}" type="slidenum">
              <a:rPr lang="en-US" smtClean="0"/>
              <a:t>‹#›</a:t>
            </a:fld>
            <a:endParaRPr lang="en-US"/>
          </a:p>
        </p:txBody>
      </p:sp>
    </p:spTree>
    <p:extLst>
      <p:ext uri="{BB962C8B-B14F-4D97-AF65-F5344CB8AC3E}">
        <p14:creationId xmlns:p14="http://schemas.microsoft.com/office/powerpoint/2010/main" val="8980698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1B6A226-8332-7B4D-A309-CBD58A51CDDE}"/>
              </a:ext>
            </a:extLst>
          </p:cNvPr>
          <p:cNvSpPr>
            <a:spLocks noGrp="1"/>
          </p:cNvSpPr>
          <p:nvPr>
            <p:ph type="title"/>
          </p:nvPr>
        </p:nvSpPr>
        <p:spPr>
          <a:xfrm>
            <a:off x="441703" y="179145"/>
            <a:ext cx="11399777"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FABA7D44-34B4-F348-A4F9-7978306848FD}"/>
              </a:ext>
            </a:extLst>
          </p:cNvPr>
          <p:cNvSpPr>
            <a:spLocks noGrp="1"/>
          </p:cNvSpPr>
          <p:nvPr>
            <p:ph type="body" idx="1"/>
          </p:nvPr>
        </p:nvSpPr>
        <p:spPr>
          <a:xfrm>
            <a:off x="441703" y="1394847"/>
            <a:ext cx="11399777" cy="4782116"/>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pic>
        <p:nvPicPr>
          <p:cNvPr id="7" name="Picture 6">
            <a:extLst>
              <a:ext uri="{FF2B5EF4-FFF2-40B4-BE49-F238E27FC236}">
                <a16:creationId xmlns:a16="http://schemas.microsoft.com/office/drawing/2014/main" id="{2EF74022-B9ED-3946-A210-1F4BBFCF56FB}"/>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9124356" y="6149966"/>
            <a:ext cx="2229444" cy="482042"/>
          </a:xfrm>
          <a:prstGeom prst="rect">
            <a:avLst/>
          </a:prstGeom>
        </p:spPr>
      </p:pic>
      <p:sp>
        <p:nvSpPr>
          <p:cNvPr id="8" name="Slide Number Placeholder 5">
            <a:extLst>
              <a:ext uri="{FF2B5EF4-FFF2-40B4-BE49-F238E27FC236}">
                <a16:creationId xmlns:a16="http://schemas.microsoft.com/office/drawing/2014/main" id="{DBCC874A-0400-2B49-BB2E-B7A641A1D1A1}"/>
              </a:ext>
            </a:extLst>
          </p:cNvPr>
          <p:cNvSpPr>
            <a:spLocks noGrp="1"/>
          </p:cNvSpPr>
          <p:nvPr>
            <p:ph type="sldNum" sz="quarter" idx="4"/>
          </p:nvPr>
        </p:nvSpPr>
        <p:spPr>
          <a:xfrm>
            <a:off x="441703" y="6225544"/>
            <a:ext cx="2743200" cy="365125"/>
          </a:xfrm>
          <a:prstGeom prst="rect">
            <a:avLst/>
          </a:prstGeom>
        </p:spPr>
        <p:txBody>
          <a:bodyPr/>
          <a:lstStyle>
            <a:lvl1pPr algn="l">
              <a:defRPr>
                <a:solidFill>
                  <a:schemeClr val="tx1"/>
                </a:solidFill>
              </a:defRPr>
            </a:lvl1pPr>
          </a:lstStyle>
          <a:p>
            <a:fld id="{E6C0C164-648A-654B-87AA-0915A2DD7517}" type="slidenum">
              <a:rPr lang="en-US" smtClean="0"/>
              <a:pPr/>
              <a:t>‹#›</a:t>
            </a:fld>
            <a:endParaRPr lang="en-US"/>
          </a:p>
        </p:txBody>
      </p:sp>
      <p:sp>
        <p:nvSpPr>
          <p:cNvPr id="9" name="Footer Placeholder 4">
            <a:extLst>
              <a:ext uri="{FF2B5EF4-FFF2-40B4-BE49-F238E27FC236}">
                <a16:creationId xmlns:a16="http://schemas.microsoft.com/office/drawing/2014/main" id="{53F072AE-6327-E74C-A158-37DFDB844ED3}"/>
              </a:ext>
            </a:extLst>
          </p:cNvPr>
          <p:cNvSpPr>
            <a:spLocks noGrp="1"/>
          </p:cNvSpPr>
          <p:nvPr>
            <p:ph type="ftr" sz="quarter" idx="3"/>
          </p:nvPr>
        </p:nvSpPr>
        <p:spPr>
          <a:xfrm>
            <a:off x="511935" y="6283269"/>
            <a:ext cx="4114800" cy="365125"/>
          </a:xfrm>
          <a:prstGeom prst="rect">
            <a:avLst/>
          </a:prstGeom>
        </p:spPr>
        <p:txBody>
          <a:bodyPr/>
          <a:lstStyle>
            <a:lvl1pPr algn="ctr">
              <a:defRPr sz="1200"/>
            </a:lvl1pPr>
          </a:lstStyle>
          <a:p>
            <a:r>
              <a:rPr lang="en-US" altLang="en-US" dirty="0"/>
              <a:t>© Shipman &amp; Goodwin LLP 2021. All rights reserved.</a:t>
            </a:r>
          </a:p>
        </p:txBody>
      </p:sp>
    </p:spTree>
    <p:extLst>
      <p:ext uri="{BB962C8B-B14F-4D97-AF65-F5344CB8AC3E}">
        <p14:creationId xmlns:p14="http://schemas.microsoft.com/office/powerpoint/2010/main" val="18303603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b="1" i="0" kern="1200">
          <a:solidFill>
            <a:srgbClr val="006BA4"/>
          </a:solidFill>
          <a:latin typeface="Book Antiqua" panose="02040602050305030304" pitchFamily="18" charset="0"/>
          <a:ea typeface="+mj-ea"/>
          <a:cs typeface="+mj-cs"/>
        </a:defRPr>
      </a:lvl1pPr>
    </p:titleStyle>
    <p:bodyStyle>
      <a:lvl1pPr marL="228600" indent="-228600" algn="l" defTabSz="914400" rtl="0" eaLnBrk="1" latinLnBrk="0" hangingPunct="1">
        <a:lnSpc>
          <a:spcPct val="90000"/>
        </a:lnSpc>
        <a:spcBef>
          <a:spcPts val="1000"/>
        </a:spcBef>
        <a:buClr>
          <a:srgbClr val="006BA4"/>
        </a:buClr>
        <a:buFont typeface="Arial" panose="020B0604020202020204" pitchFamily="34" charset="0"/>
        <a:buChar char="•"/>
        <a:defRPr sz="3600" b="0" i="0" kern="1200">
          <a:solidFill>
            <a:schemeClr val="tx1"/>
          </a:solidFill>
          <a:latin typeface="Book Antiqua" panose="02040602050305030304" pitchFamily="18" charset="0"/>
          <a:ea typeface="+mn-ea"/>
          <a:cs typeface="+mn-cs"/>
        </a:defRPr>
      </a:lvl1pPr>
      <a:lvl2pPr marL="685800" indent="-228600" algn="l" defTabSz="914400" rtl="0" eaLnBrk="1" latinLnBrk="0" hangingPunct="1">
        <a:lnSpc>
          <a:spcPct val="90000"/>
        </a:lnSpc>
        <a:spcBef>
          <a:spcPts val="500"/>
        </a:spcBef>
        <a:buClr>
          <a:srgbClr val="006BA4"/>
        </a:buClr>
        <a:buSzPct val="80000"/>
        <a:buFont typeface="Wingdings" pitchFamily="2" charset="2"/>
        <a:buChar char="§"/>
        <a:defRPr sz="3200" b="0" i="0" kern="1200">
          <a:solidFill>
            <a:schemeClr val="tx1"/>
          </a:solidFill>
          <a:latin typeface="Book Antiqua" panose="02040602050305030304" pitchFamily="18" charset="0"/>
          <a:ea typeface="+mn-ea"/>
          <a:cs typeface="+mn-cs"/>
        </a:defRPr>
      </a:lvl2pPr>
      <a:lvl3pPr marL="1143000" indent="-228600" algn="l" defTabSz="914400" rtl="0" eaLnBrk="1" latinLnBrk="0" hangingPunct="1">
        <a:lnSpc>
          <a:spcPct val="90000"/>
        </a:lnSpc>
        <a:spcBef>
          <a:spcPts val="500"/>
        </a:spcBef>
        <a:buClr>
          <a:srgbClr val="006BA4"/>
        </a:buClr>
        <a:buSzPct val="70000"/>
        <a:buFont typeface="Courier New" panose="02070309020205020404" pitchFamily="49" charset="0"/>
        <a:buChar char="o"/>
        <a:defRPr sz="2800" b="0" i="0" kern="1200">
          <a:solidFill>
            <a:schemeClr val="tx1"/>
          </a:solidFill>
          <a:latin typeface="Book Antiqua" panose="02040602050305030304" pitchFamily="18" charset="0"/>
          <a:ea typeface="+mn-ea"/>
          <a:cs typeface="+mn-cs"/>
        </a:defRPr>
      </a:lvl3pPr>
      <a:lvl4pPr marL="1600200" indent="-228600" algn="l" defTabSz="914400" rtl="0" eaLnBrk="1" latinLnBrk="0" hangingPunct="1">
        <a:lnSpc>
          <a:spcPct val="90000"/>
        </a:lnSpc>
        <a:spcBef>
          <a:spcPts val="500"/>
        </a:spcBef>
        <a:buClr>
          <a:srgbClr val="006BA4"/>
        </a:buClr>
        <a:buSzPct val="60000"/>
        <a:buFont typeface="Wingdings" pitchFamily="2" charset="2"/>
        <a:buChar char="v"/>
        <a:defRPr sz="2400" b="0" i="0" kern="1200">
          <a:solidFill>
            <a:schemeClr val="tx1"/>
          </a:solidFill>
          <a:latin typeface="Book Antiqua" panose="02040602050305030304" pitchFamily="18" charset="0"/>
          <a:ea typeface="+mn-ea"/>
          <a:cs typeface="+mn-cs"/>
        </a:defRPr>
      </a:lvl4pPr>
      <a:lvl5pPr marL="2057400" indent="-228600" algn="l" defTabSz="914400" rtl="0" eaLnBrk="1" latinLnBrk="0" hangingPunct="1">
        <a:lnSpc>
          <a:spcPct val="90000"/>
        </a:lnSpc>
        <a:spcBef>
          <a:spcPts val="500"/>
        </a:spcBef>
        <a:buClr>
          <a:srgbClr val="006BA4"/>
        </a:buClr>
        <a:buSzPct val="60000"/>
        <a:buFont typeface="Wingdings" pitchFamily="2" charset="2"/>
        <a:buChar char="q"/>
        <a:defRPr sz="2400" b="0" i="0" kern="1200">
          <a:solidFill>
            <a:schemeClr val="tx1"/>
          </a:solidFill>
          <a:latin typeface="Book Antiqua" panose="02040602050305030304"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690CCE-1186-0547-9FE5-DC1BBFAD1CF3}"/>
              </a:ext>
            </a:extLst>
          </p:cNvPr>
          <p:cNvSpPr>
            <a:spLocks noGrp="1"/>
          </p:cNvSpPr>
          <p:nvPr>
            <p:ph type="ctrTitle"/>
          </p:nvPr>
        </p:nvSpPr>
        <p:spPr/>
        <p:txBody>
          <a:bodyPr>
            <a:normAutofit/>
          </a:bodyPr>
          <a:lstStyle/>
          <a:p>
            <a:r>
              <a:rPr lang="en-US" sz="4400" dirty="0" smtClean="0"/>
              <a:t>Commercial Real Estate</a:t>
            </a:r>
            <a:br>
              <a:rPr lang="en-US" sz="4400" dirty="0" smtClean="0"/>
            </a:br>
            <a:r>
              <a:rPr lang="en-US" sz="4400" dirty="0" smtClean="0"/>
              <a:t>Structured Financing 101</a:t>
            </a:r>
            <a:endParaRPr lang="en-US" sz="4400" dirty="0"/>
          </a:p>
        </p:txBody>
      </p:sp>
      <p:sp>
        <p:nvSpPr>
          <p:cNvPr id="3" name="Subtitle 2">
            <a:extLst>
              <a:ext uri="{FF2B5EF4-FFF2-40B4-BE49-F238E27FC236}">
                <a16:creationId xmlns:a16="http://schemas.microsoft.com/office/drawing/2014/main" id="{A5D762F3-65C0-3849-9C77-1813E9C3BEAD}"/>
              </a:ext>
            </a:extLst>
          </p:cNvPr>
          <p:cNvSpPr>
            <a:spLocks noGrp="1"/>
          </p:cNvSpPr>
          <p:nvPr>
            <p:ph type="subTitle" idx="1"/>
          </p:nvPr>
        </p:nvSpPr>
        <p:spPr>
          <a:xfrm>
            <a:off x="441704" y="3726024"/>
            <a:ext cx="6863972" cy="2312826"/>
          </a:xfrm>
        </p:spPr>
        <p:txBody>
          <a:bodyPr>
            <a:normAutofit/>
          </a:bodyPr>
          <a:lstStyle/>
          <a:p>
            <a:r>
              <a:rPr lang="en-US" sz="3200" dirty="0" smtClean="0">
                <a:solidFill>
                  <a:schemeClr val="tx1">
                    <a:lumMod val="95000"/>
                    <a:lumOff val="5000"/>
                  </a:schemeClr>
                </a:solidFill>
              </a:rPr>
              <a:t>Mezzanine Loans and A/B Notes</a:t>
            </a:r>
          </a:p>
          <a:p>
            <a:endParaRPr lang="en-US" sz="1800" dirty="0">
              <a:solidFill>
                <a:schemeClr val="tx1">
                  <a:lumMod val="95000"/>
                  <a:lumOff val="5000"/>
                </a:schemeClr>
              </a:solidFill>
            </a:endParaRPr>
          </a:p>
          <a:p>
            <a:r>
              <a:rPr lang="en-US" sz="1800" dirty="0" smtClean="0">
                <a:solidFill>
                  <a:schemeClr val="tx1">
                    <a:lumMod val="95000"/>
                    <a:lumOff val="5000"/>
                  </a:schemeClr>
                </a:solidFill>
              </a:rPr>
              <a:t>Prepared by:</a:t>
            </a:r>
            <a:br>
              <a:rPr lang="en-US" sz="1800" dirty="0" smtClean="0">
                <a:solidFill>
                  <a:schemeClr val="tx1">
                    <a:lumMod val="95000"/>
                    <a:lumOff val="5000"/>
                  </a:schemeClr>
                </a:solidFill>
              </a:rPr>
            </a:br>
            <a:r>
              <a:rPr lang="en-US" sz="1800" dirty="0" smtClean="0">
                <a:solidFill>
                  <a:schemeClr val="tx1">
                    <a:lumMod val="95000"/>
                    <a:lumOff val="5000"/>
                  </a:schemeClr>
                </a:solidFill>
              </a:rPr>
              <a:t/>
            </a:r>
            <a:br>
              <a:rPr lang="en-US" sz="1800" dirty="0" smtClean="0">
                <a:solidFill>
                  <a:schemeClr val="tx1">
                    <a:lumMod val="95000"/>
                    <a:lumOff val="5000"/>
                  </a:schemeClr>
                </a:solidFill>
              </a:rPr>
            </a:br>
            <a:r>
              <a:rPr lang="en-US" sz="1800" dirty="0" smtClean="0">
                <a:solidFill>
                  <a:schemeClr val="tx1">
                    <a:lumMod val="95000"/>
                    <a:lumOff val="5000"/>
                  </a:schemeClr>
                </a:solidFill>
              </a:rPr>
              <a:t>Kate Mylod, Partner</a:t>
            </a:r>
          </a:p>
          <a:p>
            <a:r>
              <a:rPr lang="en-US" sz="1800" dirty="0" smtClean="0">
                <a:solidFill>
                  <a:schemeClr val="tx1">
                    <a:lumMod val="95000"/>
                    <a:lumOff val="5000"/>
                  </a:schemeClr>
                </a:solidFill>
              </a:rPr>
              <a:t>Rob Grady, Partner</a:t>
            </a:r>
          </a:p>
          <a:p>
            <a:endParaRPr lang="en-US" sz="1800" dirty="0" smtClean="0"/>
          </a:p>
          <a:p>
            <a:endParaRPr lang="en-US" sz="1800" dirty="0"/>
          </a:p>
        </p:txBody>
      </p:sp>
      <p:sp>
        <p:nvSpPr>
          <p:cNvPr id="4" name="TextBox 3"/>
          <p:cNvSpPr txBox="1"/>
          <p:nvPr/>
        </p:nvSpPr>
        <p:spPr>
          <a:xfrm>
            <a:off x="7515225" y="4659474"/>
            <a:ext cx="4019550" cy="1217769"/>
          </a:xfrm>
          <a:prstGeom prst="rect">
            <a:avLst/>
          </a:prstGeom>
          <a:noFill/>
        </p:spPr>
        <p:txBody>
          <a:bodyPr wrap="square" rtlCol="0">
            <a:spAutoFit/>
          </a:bodyPr>
          <a:lstStyle/>
          <a:p>
            <a:pPr algn="r">
              <a:lnSpc>
                <a:spcPct val="90000"/>
              </a:lnSpc>
              <a:spcBef>
                <a:spcPts val="1000"/>
              </a:spcBef>
              <a:buClr>
                <a:srgbClr val="006BA4"/>
              </a:buClr>
            </a:pPr>
            <a:r>
              <a:rPr lang="en-US" dirty="0">
                <a:solidFill>
                  <a:schemeClr val="tx1">
                    <a:lumMod val="95000"/>
                    <a:lumOff val="5000"/>
                  </a:schemeClr>
                </a:solidFill>
                <a:latin typeface="Book Antiqua" panose="02040602050305030304" pitchFamily="18" charset="0"/>
              </a:rPr>
              <a:t>Prepared </a:t>
            </a:r>
            <a:r>
              <a:rPr lang="en-US" dirty="0" smtClean="0">
                <a:solidFill>
                  <a:schemeClr val="tx1">
                    <a:lumMod val="95000"/>
                    <a:lumOff val="5000"/>
                  </a:schemeClr>
                </a:solidFill>
                <a:latin typeface="Book Antiqua" panose="02040602050305030304" pitchFamily="18" charset="0"/>
              </a:rPr>
              <a:t>for:</a:t>
            </a:r>
            <a:r>
              <a:rPr lang="en-US" dirty="0">
                <a:solidFill>
                  <a:schemeClr val="tx1">
                    <a:lumMod val="95000"/>
                    <a:lumOff val="5000"/>
                  </a:schemeClr>
                </a:solidFill>
                <a:latin typeface="Book Antiqua" panose="02040602050305030304" pitchFamily="18" charset="0"/>
              </a:rPr>
              <a:t/>
            </a:r>
            <a:br>
              <a:rPr lang="en-US" dirty="0">
                <a:solidFill>
                  <a:schemeClr val="tx1">
                    <a:lumMod val="95000"/>
                    <a:lumOff val="5000"/>
                  </a:schemeClr>
                </a:solidFill>
                <a:latin typeface="Book Antiqua" panose="02040602050305030304" pitchFamily="18" charset="0"/>
              </a:rPr>
            </a:br>
            <a:r>
              <a:rPr lang="en-US" dirty="0">
                <a:solidFill>
                  <a:schemeClr val="tx1">
                    <a:lumMod val="95000"/>
                    <a:lumOff val="5000"/>
                  </a:schemeClr>
                </a:solidFill>
                <a:latin typeface="Book Antiqua" panose="02040602050305030304" pitchFamily="18" charset="0"/>
              </a:rPr>
              <a:t/>
            </a:r>
            <a:br>
              <a:rPr lang="en-US" dirty="0">
                <a:solidFill>
                  <a:schemeClr val="tx1">
                    <a:lumMod val="95000"/>
                    <a:lumOff val="5000"/>
                  </a:schemeClr>
                </a:solidFill>
                <a:latin typeface="Book Antiqua" panose="02040602050305030304" pitchFamily="18" charset="0"/>
              </a:rPr>
            </a:br>
            <a:r>
              <a:rPr lang="en-US" dirty="0" smtClean="0">
                <a:solidFill>
                  <a:schemeClr val="tx1">
                    <a:lumMod val="95000"/>
                    <a:lumOff val="5000"/>
                  </a:schemeClr>
                </a:solidFill>
                <a:latin typeface="Book Antiqua" panose="02040602050305030304" pitchFamily="18" charset="0"/>
              </a:rPr>
              <a:t>Kawa Capital</a:t>
            </a:r>
          </a:p>
          <a:p>
            <a:pPr algn="r">
              <a:lnSpc>
                <a:spcPct val="90000"/>
              </a:lnSpc>
              <a:spcBef>
                <a:spcPts val="1000"/>
              </a:spcBef>
              <a:buClr>
                <a:srgbClr val="006BA4"/>
              </a:buClr>
            </a:pPr>
            <a:r>
              <a:rPr lang="en-US" dirty="0" smtClean="0">
                <a:solidFill>
                  <a:schemeClr val="tx1">
                    <a:lumMod val="95000"/>
                    <a:lumOff val="5000"/>
                  </a:schemeClr>
                </a:solidFill>
                <a:latin typeface="Book Antiqua" panose="02040602050305030304" pitchFamily="18" charset="0"/>
              </a:rPr>
              <a:t>January 27, 2021</a:t>
            </a:r>
            <a:endParaRPr lang="en-US" dirty="0">
              <a:solidFill>
                <a:schemeClr val="tx1">
                  <a:lumMod val="95000"/>
                  <a:lumOff val="5000"/>
                </a:schemeClr>
              </a:solidFill>
            </a:endParaRPr>
          </a:p>
        </p:txBody>
      </p:sp>
    </p:spTree>
    <p:extLst>
      <p:ext uri="{BB962C8B-B14F-4D97-AF65-F5344CB8AC3E}">
        <p14:creationId xmlns:p14="http://schemas.microsoft.com/office/powerpoint/2010/main" val="3130718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 Lender Relationship</a:t>
            </a:r>
            <a:endParaRPr lang="en-US" dirty="0"/>
          </a:p>
        </p:txBody>
      </p:sp>
      <p:sp>
        <p:nvSpPr>
          <p:cNvPr id="3" name="Content Placeholder 2"/>
          <p:cNvSpPr>
            <a:spLocks noGrp="1"/>
          </p:cNvSpPr>
          <p:nvPr>
            <p:ph idx="1"/>
          </p:nvPr>
        </p:nvSpPr>
        <p:spPr/>
        <p:txBody>
          <a:bodyPr/>
          <a:lstStyle/>
          <a:p>
            <a:r>
              <a:rPr lang="en-US" sz="3200" dirty="0"/>
              <a:t>Will vary from deal to deal, but typically the B note holder is a passive investor with certain major decision rights</a:t>
            </a:r>
          </a:p>
          <a:p>
            <a:r>
              <a:rPr lang="en-US" sz="3200" dirty="0"/>
              <a:t>B note holder only has rights to the extent not “appraised out”</a:t>
            </a:r>
          </a:p>
          <a:p>
            <a:r>
              <a:rPr lang="en-US" sz="3200" dirty="0"/>
              <a:t>B note holder has cure and purchase options with respect to the A note, as well as the right to post collateral/LOC to avoid being appraised out</a:t>
            </a:r>
          </a:p>
          <a:p>
            <a:endParaRPr lang="en-US" dirty="0"/>
          </a:p>
        </p:txBody>
      </p:sp>
      <p:sp>
        <p:nvSpPr>
          <p:cNvPr id="4" name="Footer Placeholder 3"/>
          <p:cNvSpPr>
            <a:spLocks noGrp="1"/>
          </p:cNvSpPr>
          <p:nvPr>
            <p:ph type="ftr" sz="quarter" idx="11"/>
          </p:nvPr>
        </p:nvSpPr>
        <p:spPr/>
        <p:txBody>
          <a:bodyPr/>
          <a:lstStyle/>
          <a:p>
            <a:r>
              <a:rPr lang="en-US" altLang="en-US" smtClean="0">
                <a:solidFill>
                  <a:schemeClr val="tx1"/>
                </a:solidFill>
              </a:rPr>
              <a:t>© Shipman &amp; Goodwin LLP 2021. All rights reserved.</a:t>
            </a:r>
            <a:endParaRPr lang="en-US" altLang="en-US" dirty="0">
              <a:solidFill>
                <a:schemeClr val="tx1"/>
              </a:solidFill>
            </a:endParaRPr>
          </a:p>
        </p:txBody>
      </p:sp>
      <p:sp>
        <p:nvSpPr>
          <p:cNvPr id="5" name="Slide Number Placeholder 4"/>
          <p:cNvSpPr>
            <a:spLocks noGrp="1"/>
          </p:cNvSpPr>
          <p:nvPr>
            <p:ph type="sldNum" sz="quarter" idx="12"/>
          </p:nvPr>
        </p:nvSpPr>
        <p:spPr/>
        <p:txBody>
          <a:bodyPr/>
          <a:lstStyle/>
          <a:p>
            <a:fld id="{E6C0C164-648A-654B-87AA-0915A2DD7517}" type="slidenum">
              <a:rPr lang="en-US" smtClean="0"/>
              <a:t>10</a:t>
            </a:fld>
            <a:endParaRPr lang="en-US" dirty="0"/>
          </a:p>
        </p:txBody>
      </p:sp>
    </p:spTree>
    <p:extLst>
      <p:ext uri="{BB962C8B-B14F-4D97-AF65-F5344CB8AC3E}">
        <p14:creationId xmlns:p14="http://schemas.microsoft.com/office/powerpoint/2010/main" val="19006786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6896100" y="2786062"/>
            <a:ext cx="4143375" cy="288131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Which one?  </a:t>
            </a:r>
            <a:r>
              <a:rPr lang="en-US" dirty="0" err="1" smtClean="0"/>
              <a:t>Mezz</a:t>
            </a:r>
            <a:r>
              <a:rPr lang="en-US" dirty="0" smtClean="0"/>
              <a:t> or A/B?</a:t>
            </a:r>
            <a:endParaRPr lang="en-US" dirty="0"/>
          </a:p>
        </p:txBody>
      </p:sp>
      <p:sp>
        <p:nvSpPr>
          <p:cNvPr id="3" name="Content Placeholder 2"/>
          <p:cNvSpPr>
            <a:spLocks noGrp="1"/>
          </p:cNvSpPr>
          <p:nvPr>
            <p:ph idx="1"/>
          </p:nvPr>
        </p:nvSpPr>
        <p:spPr/>
        <p:txBody>
          <a:bodyPr/>
          <a:lstStyle/>
          <a:p>
            <a:r>
              <a:rPr lang="en-US" dirty="0" smtClean="0"/>
              <a:t>It depends.</a:t>
            </a:r>
            <a:endParaRPr lang="en-US" dirty="0"/>
          </a:p>
        </p:txBody>
      </p:sp>
      <p:sp>
        <p:nvSpPr>
          <p:cNvPr id="4" name="Footer Placeholder 3"/>
          <p:cNvSpPr>
            <a:spLocks noGrp="1"/>
          </p:cNvSpPr>
          <p:nvPr>
            <p:ph type="ftr" sz="quarter" idx="11"/>
          </p:nvPr>
        </p:nvSpPr>
        <p:spPr/>
        <p:txBody>
          <a:bodyPr/>
          <a:lstStyle/>
          <a:p>
            <a:r>
              <a:rPr lang="en-US" altLang="en-US" smtClean="0">
                <a:solidFill>
                  <a:schemeClr val="tx1"/>
                </a:solidFill>
              </a:rPr>
              <a:t>© Shipman &amp; Goodwin LLP 2021. All rights reserved.</a:t>
            </a:r>
            <a:endParaRPr lang="en-US" altLang="en-US" dirty="0">
              <a:solidFill>
                <a:schemeClr val="tx1"/>
              </a:solidFill>
            </a:endParaRPr>
          </a:p>
        </p:txBody>
      </p:sp>
      <p:sp>
        <p:nvSpPr>
          <p:cNvPr id="5" name="Slide Number Placeholder 4"/>
          <p:cNvSpPr>
            <a:spLocks noGrp="1"/>
          </p:cNvSpPr>
          <p:nvPr>
            <p:ph type="sldNum" sz="quarter" idx="12"/>
          </p:nvPr>
        </p:nvSpPr>
        <p:spPr/>
        <p:txBody>
          <a:bodyPr/>
          <a:lstStyle/>
          <a:p>
            <a:fld id="{E6C0C164-648A-654B-87AA-0915A2DD7517}" type="slidenum">
              <a:rPr lang="en-US" smtClean="0"/>
              <a:t>11</a:t>
            </a:fld>
            <a:endParaRPr lang="en-US"/>
          </a:p>
        </p:txBody>
      </p:sp>
      <p:graphicFrame>
        <p:nvGraphicFramePr>
          <p:cNvPr id="6" name="Diagram 5"/>
          <p:cNvGraphicFramePr/>
          <p:nvPr>
            <p:extLst>
              <p:ext uri="{D42A27DB-BD31-4B8C-83A1-F6EECF244321}">
                <p14:modId xmlns:p14="http://schemas.microsoft.com/office/powerpoint/2010/main" val="2693418022"/>
              </p:ext>
            </p:extLst>
          </p:nvPr>
        </p:nvGraphicFramePr>
        <p:xfrm>
          <a:off x="1235581" y="2209800"/>
          <a:ext cx="4883150" cy="36904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Rounded Rectangle 7"/>
          <p:cNvSpPr/>
          <p:nvPr/>
        </p:nvSpPr>
        <p:spPr>
          <a:xfrm>
            <a:off x="7162800" y="2428875"/>
            <a:ext cx="3419475" cy="714375"/>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en-US" sz="2400" b="1" dirty="0"/>
              <a:t>Pros</a:t>
            </a:r>
            <a:r>
              <a:rPr lang="en-US" sz="2400" dirty="0"/>
              <a:t> for B notes</a:t>
            </a:r>
          </a:p>
        </p:txBody>
      </p:sp>
      <p:sp>
        <p:nvSpPr>
          <p:cNvPr id="10" name="TextBox 9"/>
          <p:cNvSpPr txBox="1"/>
          <p:nvPr/>
        </p:nvSpPr>
        <p:spPr>
          <a:xfrm>
            <a:off x="7286625" y="3295650"/>
            <a:ext cx="3295650" cy="1569660"/>
          </a:xfrm>
          <a:prstGeom prst="rect">
            <a:avLst/>
          </a:prstGeom>
          <a:noFill/>
        </p:spPr>
        <p:txBody>
          <a:bodyPr wrap="square" rtlCol="0">
            <a:spAutoFit/>
          </a:bodyPr>
          <a:lstStyle/>
          <a:p>
            <a:pPr marL="285750" indent="-285750">
              <a:buFont typeface="Arial" panose="020B0604020202020204" pitchFamily="34" charset="0"/>
              <a:buChar char="•"/>
            </a:pPr>
            <a:r>
              <a:rPr lang="en-US" sz="2400" dirty="0" smtClean="0"/>
              <a:t>Direct security interest in the real estate </a:t>
            </a:r>
            <a:br>
              <a:rPr lang="en-US" sz="2400" dirty="0" smtClean="0"/>
            </a:br>
            <a:r>
              <a:rPr lang="en-US" sz="2400" dirty="0" smtClean="0"/>
              <a:t>(no risk of intervening creditors)</a:t>
            </a:r>
            <a:endParaRPr lang="en-US" sz="2400" dirty="0"/>
          </a:p>
        </p:txBody>
      </p:sp>
    </p:spTree>
    <p:extLst>
      <p:ext uri="{BB962C8B-B14F-4D97-AF65-F5344CB8AC3E}">
        <p14:creationId xmlns:p14="http://schemas.microsoft.com/office/powerpoint/2010/main" val="38459874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6896100" y="2590800"/>
            <a:ext cx="4143375" cy="240982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Which one?  </a:t>
            </a:r>
            <a:r>
              <a:rPr lang="en-US" dirty="0" err="1" smtClean="0"/>
              <a:t>Mezz</a:t>
            </a:r>
            <a:r>
              <a:rPr lang="en-US" dirty="0" smtClean="0"/>
              <a:t> or A/B?</a:t>
            </a:r>
            <a:endParaRPr lang="en-US" dirty="0"/>
          </a:p>
        </p:txBody>
      </p:sp>
      <p:sp>
        <p:nvSpPr>
          <p:cNvPr id="4" name="Footer Placeholder 3"/>
          <p:cNvSpPr>
            <a:spLocks noGrp="1"/>
          </p:cNvSpPr>
          <p:nvPr>
            <p:ph type="ftr" sz="quarter" idx="11"/>
          </p:nvPr>
        </p:nvSpPr>
        <p:spPr/>
        <p:txBody>
          <a:bodyPr/>
          <a:lstStyle/>
          <a:p>
            <a:r>
              <a:rPr lang="en-US" altLang="en-US" smtClean="0">
                <a:solidFill>
                  <a:schemeClr val="tx1"/>
                </a:solidFill>
              </a:rPr>
              <a:t>© Shipman &amp; Goodwin LLP 2021. All rights reserved.</a:t>
            </a:r>
            <a:endParaRPr lang="en-US" altLang="en-US" dirty="0">
              <a:solidFill>
                <a:schemeClr val="tx1"/>
              </a:solidFill>
            </a:endParaRPr>
          </a:p>
        </p:txBody>
      </p:sp>
      <p:sp>
        <p:nvSpPr>
          <p:cNvPr id="5" name="Slide Number Placeholder 4"/>
          <p:cNvSpPr>
            <a:spLocks noGrp="1"/>
          </p:cNvSpPr>
          <p:nvPr>
            <p:ph type="sldNum" sz="quarter" idx="12"/>
          </p:nvPr>
        </p:nvSpPr>
        <p:spPr/>
        <p:txBody>
          <a:bodyPr/>
          <a:lstStyle/>
          <a:p>
            <a:fld id="{E6C0C164-648A-654B-87AA-0915A2DD7517}" type="slidenum">
              <a:rPr lang="en-US" smtClean="0"/>
              <a:t>12</a:t>
            </a:fld>
            <a:endParaRPr lang="en-US"/>
          </a:p>
        </p:txBody>
      </p:sp>
      <p:graphicFrame>
        <p:nvGraphicFramePr>
          <p:cNvPr id="6" name="Diagram 5"/>
          <p:cNvGraphicFramePr/>
          <p:nvPr>
            <p:extLst>
              <p:ext uri="{D42A27DB-BD31-4B8C-83A1-F6EECF244321}">
                <p14:modId xmlns:p14="http://schemas.microsoft.com/office/powerpoint/2010/main" val="302743272"/>
              </p:ext>
            </p:extLst>
          </p:nvPr>
        </p:nvGraphicFramePr>
        <p:xfrm>
          <a:off x="1235581" y="1781175"/>
          <a:ext cx="4883150" cy="36904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Rounded Rectangle 7"/>
          <p:cNvSpPr/>
          <p:nvPr/>
        </p:nvSpPr>
        <p:spPr>
          <a:xfrm>
            <a:off x="7162800" y="2205702"/>
            <a:ext cx="3419475" cy="714375"/>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en-US" sz="2400" b="1" dirty="0" smtClean="0"/>
              <a:t>Cons</a:t>
            </a:r>
            <a:r>
              <a:rPr lang="en-US" sz="2400" dirty="0" smtClean="0"/>
              <a:t> </a:t>
            </a:r>
            <a:r>
              <a:rPr lang="en-US" sz="2400" dirty="0"/>
              <a:t>for B notes</a:t>
            </a:r>
          </a:p>
        </p:txBody>
      </p:sp>
      <p:sp>
        <p:nvSpPr>
          <p:cNvPr id="10" name="TextBox 9"/>
          <p:cNvSpPr txBox="1"/>
          <p:nvPr/>
        </p:nvSpPr>
        <p:spPr>
          <a:xfrm>
            <a:off x="7286624" y="2939870"/>
            <a:ext cx="3590925" cy="1862048"/>
          </a:xfrm>
          <a:prstGeom prst="rect">
            <a:avLst/>
          </a:prstGeom>
          <a:noFill/>
        </p:spPr>
        <p:txBody>
          <a:bodyPr wrap="square" rtlCol="0">
            <a:spAutoFit/>
          </a:bodyPr>
          <a:lstStyle/>
          <a:p>
            <a:pPr marL="285750" indent="-285750">
              <a:buFont typeface="Arial" panose="020B0604020202020204" pitchFamily="34" charset="0"/>
              <a:buChar char="•"/>
            </a:pPr>
            <a:r>
              <a:rPr lang="en-US" sz="2300" dirty="0"/>
              <a:t>Limited control options</a:t>
            </a:r>
          </a:p>
          <a:p>
            <a:pPr marL="285750" indent="-285750">
              <a:buFont typeface="Arial" panose="020B0604020202020204" pitchFamily="34" charset="0"/>
              <a:buChar char="•"/>
            </a:pPr>
            <a:r>
              <a:rPr lang="en-US" sz="2300" dirty="0"/>
              <a:t>Must purchase A note </a:t>
            </a:r>
            <a:r>
              <a:rPr lang="en-US" sz="2300" dirty="0" smtClean="0"/>
              <a:t/>
            </a:r>
            <a:br>
              <a:rPr lang="en-US" sz="2300" dirty="0" smtClean="0"/>
            </a:br>
            <a:r>
              <a:rPr lang="en-US" sz="2300" dirty="0" smtClean="0"/>
              <a:t>to </a:t>
            </a:r>
            <a:r>
              <a:rPr lang="en-US" sz="2300" dirty="0"/>
              <a:t>obtain sole control</a:t>
            </a:r>
          </a:p>
          <a:p>
            <a:pPr marL="285750" indent="-285750">
              <a:buFont typeface="Arial" panose="020B0604020202020204" pitchFamily="34" charset="0"/>
              <a:buChar char="•"/>
            </a:pPr>
            <a:r>
              <a:rPr lang="en-US" sz="2300" dirty="0"/>
              <a:t>Risk of being appraised out</a:t>
            </a:r>
          </a:p>
        </p:txBody>
      </p:sp>
    </p:spTree>
    <p:extLst>
      <p:ext uri="{BB962C8B-B14F-4D97-AF65-F5344CB8AC3E}">
        <p14:creationId xmlns:p14="http://schemas.microsoft.com/office/powerpoint/2010/main" val="37914071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Pandemic Developments</a:t>
            </a:r>
            <a:endParaRPr lang="en-US" dirty="0"/>
          </a:p>
        </p:txBody>
      </p:sp>
      <p:sp>
        <p:nvSpPr>
          <p:cNvPr id="3" name="Content Placeholder 2"/>
          <p:cNvSpPr>
            <a:spLocks noGrp="1"/>
          </p:cNvSpPr>
          <p:nvPr>
            <p:ph idx="1"/>
          </p:nvPr>
        </p:nvSpPr>
        <p:spPr/>
        <p:txBody>
          <a:bodyPr>
            <a:normAutofit/>
          </a:bodyPr>
          <a:lstStyle/>
          <a:p>
            <a:r>
              <a:rPr lang="en-US" sz="3200" dirty="0"/>
              <a:t>Foreclosure moratoria</a:t>
            </a:r>
          </a:p>
          <a:p>
            <a:pPr lvl="1"/>
            <a:r>
              <a:rPr lang="en-US" sz="2800" dirty="0"/>
              <a:t>1248 Associates </a:t>
            </a:r>
            <a:r>
              <a:rPr lang="en-US" sz="2800" dirty="0" err="1"/>
              <a:t>Mezz</a:t>
            </a:r>
            <a:r>
              <a:rPr lang="en-US" sz="2800" dirty="0"/>
              <a:t> case (NY)</a:t>
            </a:r>
          </a:p>
          <a:p>
            <a:pPr lvl="1"/>
            <a:r>
              <a:rPr lang="en-US" sz="2800" dirty="0"/>
              <a:t>“excusable delay” concepts in mortgage/</a:t>
            </a:r>
            <a:r>
              <a:rPr lang="en-US" sz="2800" dirty="0" err="1"/>
              <a:t>mezz</a:t>
            </a:r>
            <a:r>
              <a:rPr lang="en-US" sz="2800" dirty="0"/>
              <a:t> </a:t>
            </a:r>
            <a:r>
              <a:rPr lang="en-US" sz="2800" dirty="0" err="1"/>
              <a:t>intercreditor</a:t>
            </a:r>
            <a:r>
              <a:rPr lang="en-US" sz="2800" dirty="0"/>
              <a:t> </a:t>
            </a:r>
            <a:r>
              <a:rPr lang="en-US" sz="2800" dirty="0" smtClean="0"/>
              <a:t>agreements</a:t>
            </a:r>
            <a:endParaRPr lang="en-US" sz="3200" dirty="0"/>
          </a:p>
          <a:p>
            <a:r>
              <a:rPr lang="en-US" sz="3200" dirty="0"/>
              <a:t>Mortgage and </a:t>
            </a:r>
            <a:r>
              <a:rPr lang="en-US" sz="3200" dirty="0" err="1"/>
              <a:t>mezz</a:t>
            </a:r>
            <a:r>
              <a:rPr lang="en-US" sz="3200" dirty="0"/>
              <a:t> loan modification parameters</a:t>
            </a:r>
          </a:p>
          <a:p>
            <a:pPr marL="0" indent="0">
              <a:buNone/>
            </a:pPr>
            <a:endParaRPr lang="en-US" sz="3200" dirty="0"/>
          </a:p>
        </p:txBody>
      </p:sp>
      <p:sp>
        <p:nvSpPr>
          <p:cNvPr id="4" name="Footer Placeholder 3"/>
          <p:cNvSpPr>
            <a:spLocks noGrp="1"/>
          </p:cNvSpPr>
          <p:nvPr>
            <p:ph type="ftr" sz="quarter" idx="11"/>
          </p:nvPr>
        </p:nvSpPr>
        <p:spPr/>
        <p:txBody>
          <a:bodyPr/>
          <a:lstStyle/>
          <a:p>
            <a:r>
              <a:rPr lang="en-US" altLang="en-US" smtClean="0">
                <a:solidFill>
                  <a:schemeClr val="tx1"/>
                </a:solidFill>
              </a:rPr>
              <a:t>© Shipman &amp; Goodwin LLP 2021. All rights reserved.</a:t>
            </a:r>
            <a:endParaRPr lang="en-US" altLang="en-US" dirty="0">
              <a:solidFill>
                <a:schemeClr val="tx1"/>
              </a:solidFill>
            </a:endParaRPr>
          </a:p>
        </p:txBody>
      </p:sp>
      <p:sp>
        <p:nvSpPr>
          <p:cNvPr id="5" name="Slide Number Placeholder 4"/>
          <p:cNvSpPr>
            <a:spLocks noGrp="1"/>
          </p:cNvSpPr>
          <p:nvPr>
            <p:ph type="sldNum" sz="quarter" idx="12"/>
          </p:nvPr>
        </p:nvSpPr>
        <p:spPr/>
        <p:txBody>
          <a:bodyPr/>
          <a:lstStyle/>
          <a:p>
            <a:fld id="{E6C0C164-648A-654B-87AA-0915A2DD7517}" type="slidenum">
              <a:rPr lang="en-US" smtClean="0"/>
              <a:t>13</a:t>
            </a:fld>
            <a:endParaRPr lang="en-US"/>
          </a:p>
        </p:txBody>
      </p:sp>
    </p:spTree>
    <p:extLst>
      <p:ext uri="{BB962C8B-B14F-4D97-AF65-F5344CB8AC3E}">
        <p14:creationId xmlns:p14="http://schemas.microsoft.com/office/powerpoint/2010/main" val="36127956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12DD32CC-F6FD-1443-9D52-9D7F13AD85AD}"/>
              </a:ext>
            </a:extLst>
          </p:cNvPr>
          <p:cNvSpPr>
            <a:spLocks noGrp="1"/>
          </p:cNvSpPr>
          <p:nvPr>
            <p:ph type="ftr" sz="quarter" idx="11"/>
          </p:nvPr>
        </p:nvSpPr>
        <p:spPr/>
        <p:txBody>
          <a:bodyPr/>
          <a:lstStyle/>
          <a:p>
            <a:r>
              <a:rPr lang="en-US"/>
              <a:t>© Shipman &amp; Goodwin LLP 2021. All rights reserved.</a:t>
            </a:r>
            <a:endParaRPr lang="en-US" dirty="0"/>
          </a:p>
        </p:txBody>
      </p:sp>
      <p:sp>
        <p:nvSpPr>
          <p:cNvPr id="4" name="TextBox 3"/>
          <p:cNvSpPr txBox="1"/>
          <p:nvPr/>
        </p:nvSpPr>
        <p:spPr>
          <a:xfrm>
            <a:off x="742950" y="2476500"/>
            <a:ext cx="3295650" cy="1938992"/>
          </a:xfrm>
          <a:prstGeom prst="rect">
            <a:avLst/>
          </a:prstGeom>
          <a:noFill/>
        </p:spPr>
        <p:txBody>
          <a:bodyPr wrap="square" rtlCol="0">
            <a:spAutoFit/>
          </a:bodyPr>
          <a:lstStyle/>
          <a:p>
            <a:r>
              <a:rPr lang="en-US" sz="2400" dirty="0" smtClean="0"/>
              <a:t>Kate Mylod</a:t>
            </a:r>
          </a:p>
          <a:p>
            <a:r>
              <a:rPr lang="en-US" sz="2400" dirty="0" smtClean="0"/>
              <a:t>Shipman &amp; Goodwin LLP</a:t>
            </a:r>
          </a:p>
          <a:p>
            <a:r>
              <a:rPr lang="en-US" sz="2400" dirty="0" smtClean="0"/>
              <a:t>(860) 251-5332</a:t>
            </a:r>
          </a:p>
          <a:p>
            <a:r>
              <a:rPr lang="en-US" sz="2400" dirty="0" smtClean="0"/>
              <a:t>kmylod@goodwin.com</a:t>
            </a:r>
          </a:p>
          <a:p>
            <a:endParaRPr lang="en-US" sz="2400" dirty="0"/>
          </a:p>
        </p:txBody>
      </p:sp>
      <p:sp>
        <p:nvSpPr>
          <p:cNvPr id="5" name="TextBox 4"/>
          <p:cNvSpPr txBox="1"/>
          <p:nvPr/>
        </p:nvSpPr>
        <p:spPr>
          <a:xfrm>
            <a:off x="8343900" y="2476500"/>
            <a:ext cx="3295650" cy="1938992"/>
          </a:xfrm>
          <a:prstGeom prst="rect">
            <a:avLst/>
          </a:prstGeom>
          <a:noFill/>
        </p:spPr>
        <p:txBody>
          <a:bodyPr wrap="square" rtlCol="0">
            <a:spAutoFit/>
          </a:bodyPr>
          <a:lstStyle/>
          <a:p>
            <a:r>
              <a:rPr lang="en-US" sz="2400" dirty="0" smtClean="0"/>
              <a:t>Rob Grady</a:t>
            </a:r>
          </a:p>
          <a:p>
            <a:r>
              <a:rPr lang="en-US" sz="2400" dirty="0" smtClean="0"/>
              <a:t>Shipman &amp; Goodwin LLP</a:t>
            </a:r>
          </a:p>
          <a:p>
            <a:r>
              <a:rPr lang="en-US" sz="2400" dirty="0" smtClean="0"/>
              <a:t>(860) 251-5084</a:t>
            </a:r>
          </a:p>
          <a:p>
            <a:r>
              <a:rPr lang="en-US" sz="2400" dirty="0" smtClean="0"/>
              <a:t>rgrady@goodwin.com</a:t>
            </a:r>
          </a:p>
          <a:p>
            <a:endParaRPr lang="en-US" sz="2400" dirty="0"/>
          </a:p>
        </p:txBody>
      </p:sp>
    </p:spTree>
    <p:extLst>
      <p:ext uri="{BB962C8B-B14F-4D97-AF65-F5344CB8AC3E}">
        <p14:creationId xmlns:p14="http://schemas.microsoft.com/office/powerpoint/2010/main" val="24888202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527A0F-8484-6C41-A5D8-097B4B1A6180}"/>
              </a:ext>
            </a:extLst>
          </p:cNvPr>
          <p:cNvSpPr>
            <a:spLocks noGrp="1"/>
          </p:cNvSpPr>
          <p:nvPr>
            <p:ph type="title"/>
          </p:nvPr>
        </p:nvSpPr>
        <p:spPr/>
        <p:txBody>
          <a:bodyPr/>
          <a:lstStyle/>
          <a:p>
            <a:r>
              <a:rPr lang="en-US" dirty="0" smtClean="0"/>
              <a:t>Mezzanine Loan Genesis and Structure</a:t>
            </a:r>
            <a:endParaRPr lang="en-US" dirty="0"/>
          </a:p>
        </p:txBody>
      </p:sp>
      <p:sp>
        <p:nvSpPr>
          <p:cNvPr id="3" name="Content Placeholder 2">
            <a:extLst>
              <a:ext uri="{FF2B5EF4-FFF2-40B4-BE49-F238E27FC236}">
                <a16:creationId xmlns:a16="http://schemas.microsoft.com/office/drawing/2014/main" id="{CE056085-FEDC-C24C-979F-1EC1A6F1D842}"/>
              </a:ext>
            </a:extLst>
          </p:cNvPr>
          <p:cNvSpPr>
            <a:spLocks noGrp="1"/>
          </p:cNvSpPr>
          <p:nvPr>
            <p:ph idx="1"/>
          </p:nvPr>
        </p:nvSpPr>
        <p:spPr/>
        <p:txBody>
          <a:bodyPr/>
          <a:lstStyle/>
          <a:p>
            <a:r>
              <a:rPr lang="en-US" dirty="0"/>
              <a:t>Traditional real estate lenders = banks, life insurance companies, institutional </a:t>
            </a:r>
            <a:r>
              <a:rPr lang="en-US" dirty="0" smtClean="0"/>
              <a:t>investors</a:t>
            </a:r>
            <a:endParaRPr lang="en-US" dirty="0"/>
          </a:p>
          <a:p>
            <a:r>
              <a:rPr lang="en-US" dirty="0"/>
              <a:t>Traditional structure:</a:t>
            </a:r>
          </a:p>
          <a:p>
            <a:endParaRPr lang="en-US" dirty="0"/>
          </a:p>
        </p:txBody>
      </p:sp>
      <p:sp>
        <p:nvSpPr>
          <p:cNvPr id="4" name="Footer Placeholder 3">
            <a:extLst>
              <a:ext uri="{FF2B5EF4-FFF2-40B4-BE49-F238E27FC236}">
                <a16:creationId xmlns:a16="http://schemas.microsoft.com/office/drawing/2014/main" id="{90310CEE-FBF5-FA40-AFC4-106C5B576ABA}"/>
              </a:ext>
            </a:extLst>
          </p:cNvPr>
          <p:cNvSpPr>
            <a:spLocks noGrp="1"/>
          </p:cNvSpPr>
          <p:nvPr>
            <p:ph type="ftr" sz="quarter" idx="11"/>
          </p:nvPr>
        </p:nvSpPr>
        <p:spPr/>
        <p:txBody>
          <a:bodyPr/>
          <a:lstStyle/>
          <a:p>
            <a:r>
              <a:rPr lang="en-US" altLang="en-US">
                <a:solidFill>
                  <a:schemeClr val="tx1"/>
                </a:solidFill>
              </a:rPr>
              <a:t>© Shipman &amp; Goodwin LLP 2021. All rights reserved.</a:t>
            </a:r>
            <a:endParaRPr lang="en-US" altLang="en-US" dirty="0">
              <a:solidFill>
                <a:schemeClr val="tx1"/>
              </a:solidFill>
            </a:endParaRPr>
          </a:p>
        </p:txBody>
      </p:sp>
      <p:sp>
        <p:nvSpPr>
          <p:cNvPr id="5" name="Slide Number Placeholder 4">
            <a:extLst>
              <a:ext uri="{FF2B5EF4-FFF2-40B4-BE49-F238E27FC236}">
                <a16:creationId xmlns:a16="http://schemas.microsoft.com/office/drawing/2014/main" id="{707B5107-7B11-C845-94D7-CC6317763031}"/>
              </a:ext>
            </a:extLst>
          </p:cNvPr>
          <p:cNvSpPr>
            <a:spLocks noGrp="1"/>
          </p:cNvSpPr>
          <p:nvPr>
            <p:ph type="sldNum" sz="quarter" idx="12"/>
          </p:nvPr>
        </p:nvSpPr>
        <p:spPr/>
        <p:txBody>
          <a:bodyPr/>
          <a:lstStyle/>
          <a:p>
            <a:fld id="{E6C0C164-648A-654B-87AA-0915A2DD7517}" type="slidenum">
              <a:rPr lang="en-US" smtClean="0"/>
              <a:t>2</a:t>
            </a:fld>
            <a:endParaRPr lang="en-US"/>
          </a:p>
        </p:txBody>
      </p:sp>
      <p:sp>
        <p:nvSpPr>
          <p:cNvPr id="6" name="Oval 5"/>
          <p:cNvSpPr/>
          <p:nvPr/>
        </p:nvSpPr>
        <p:spPr>
          <a:xfrm>
            <a:off x="3764151" y="4742962"/>
            <a:ext cx="1444966" cy="1444966"/>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400" dirty="0" smtClean="0"/>
              <a:t>Property</a:t>
            </a:r>
            <a:endParaRPr lang="en-US" sz="1400" dirty="0"/>
          </a:p>
        </p:txBody>
      </p:sp>
      <p:cxnSp>
        <p:nvCxnSpPr>
          <p:cNvPr id="7" name="Straight Connector 6"/>
          <p:cNvCxnSpPr>
            <a:endCxn id="6" idx="0"/>
          </p:cNvCxnSpPr>
          <p:nvPr/>
        </p:nvCxnSpPr>
        <p:spPr>
          <a:xfrm>
            <a:off x="4486634" y="4267200"/>
            <a:ext cx="0" cy="475762"/>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flipH="1">
            <a:off x="5962650" y="3505200"/>
            <a:ext cx="6858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flipV="1">
            <a:off x="5175250" y="4234962"/>
            <a:ext cx="795867" cy="91091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0" name="Rectangle 9"/>
          <p:cNvSpPr/>
          <p:nvPr/>
        </p:nvSpPr>
        <p:spPr>
          <a:xfrm>
            <a:off x="3617385" y="3352800"/>
            <a:ext cx="1659465" cy="9144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Property Owner/</a:t>
            </a:r>
          </a:p>
          <a:p>
            <a:pPr algn="ctr"/>
            <a:r>
              <a:rPr lang="en-US" sz="1400" dirty="0" smtClean="0">
                <a:solidFill>
                  <a:schemeClr val="tx1"/>
                </a:solidFill>
              </a:rPr>
              <a:t>Mortgage Borrower</a:t>
            </a:r>
            <a:endParaRPr lang="en-US" sz="1400" dirty="0">
              <a:solidFill>
                <a:schemeClr val="tx1"/>
              </a:solidFill>
            </a:endParaRPr>
          </a:p>
        </p:txBody>
      </p:sp>
      <p:sp>
        <p:nvSpPr>
          <p:cNvPr id="11" name="Rectangle 10"/>
          <p:cNvSpPr/>
          <p:nvPr/>
        </p:nvSpPr>
        <p:spPr>
          <a:xfrm>
            <a:off x="5971116" y="3352800"/>
            <a:ext cx="1667933" cy="9144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400" dirty="0" smtClean="0">
                <a:solidFill>
                  <a:schemeClr val="tx1"/>
                </a:solidFill>
              </a:rPr>
              <a:t>Mortgage Lender</a:t>
            </a:r>
            <a:endParaRPr lang="en-US" sz="1400" dirty="0">
              <a:solidFill>
                <a:schemeClr val="tx1"/>
              </a:solidFill>
            </a:endParaRPr>
          </a:p>
        </p:txBody>
      </p:sp>
      <p:cxnSp>
        <p:nvCxnSpPr>
          <p:cNvPr id="12" name="Straight Arrow Connector 11"/>
          <p:cNvCxnSpPr/>
          <p:nvPr/>
        </p:nvCxnSpPr>
        <p:spPr>
          <a:xfrm flipH="1">
            <a:off x="5285317" y="3819525"/>
            <a:ext cx="685800" cy="0"/>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sp>
        <p:nvSpPr>
          <p:cNvPr id="17" name="TextBox 16"/>
          <p:cNvSpPr txBox="1"/>
          <p:nvPr/>
        </p:nvSpPr>
        <p:spPr>
          <a:xfrm>
            <a:off x="5285317" y="3505200"/>
            <a:ext cx="677333" cy="338554"/>
          </a:xfrm>
          <a:prstGeom prst="rect">
            <a:avLst/>
          </a:prstGeom>
          <a:noFill/>
        </p:spPr>
        <p:txBody>
          <a:bodyPr wrap="square" rtlCol="0">
            <a:spAutoFit/>
          </a:bodyPr>
          <a:lstStyle/>
          <a:p>
            <a:pPr algn="ctr"/>
            <a:r>
              <a:rPr lang="en-US" sz="1600" dirty="0" smtClean="0"/>
              <a:t>$$$</a:t>
            </a:r>
            <a:endParaRPr lang="en-US" sz="1600" dirty="0"/>
          </a:p>
        </p:txBody>
      </p:sp>
      <p:sp>
        <p:nvSpPr>
          <p:cNvPr id="18" name="TextBox 17"/>
          <p:cNvSpPr txBox="1"/>
          <p:nvPr/>
        </p:nvSpPr>
        <p:spPr>
          <a:xfrm>
            <a:off x="5559065" y="4639111"/>
            <a:ext cx="1969917" cy="338554"/>
          </a:xfrm>
          <a:prstGeom prst="rect">
            <a:avLst/>
          </a:prstGeom>
          <a:noFill/>
        </p:spPr>
        <p:txBody>
          <a:bodyPr wrap="square" rtlCol="0">
            <a:spAutoFit/>
          </a:bodyPr>
          <a:lstStyle/>
          <a:p>
            <a:pPr algn="ctr"/>
            <a:r>
              <a:rPr lang="en-US" sz="1600" dirty="0" smtClean="0"/>
              <a:t>mortgage</a:t>
            </a:r>
            <a:endParaRPr lang="en-US" sz="1600" dirty="0"/>
          </a:p>
        </p:txBody>
      </p:sp>
    </p:spTree>
    <p:extLst>
      <p:ext uri="{BB962C8B-B14F-4D97-AF65-F5344CB8AC3E}">
        <p14:creationId xmlns:p14="http://schemas.microsoft.com/office/powerpoint/2010/main" val="12131814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EE7D2F4-682B-F440-A6A5-801B4D380742}"/>
              </a:ext>
            </a:extLst>
          </p:cNvPr>
          <p:cNvSpPr>
            <a:spLocks noGrp="1"/>
          </p:cNvSpPr>
          <p:nvPr>
            <p:ph idx="1"/>
          </p:nvPr>
        </p:nvSpPr>
        <p:spPr>
          <a:xfrm>
            <a:off x="441703" y="365187"/>
            <a:ext cx="11354057" cy="4459225"/>
          </a:xfrm>
        </p:spPr>
        <p:txBody>
          <a:bodyPr/>
          <a:lstStyle/>
          <a:p>
            <a:r>
              <a:rPr lang="en-US" dirty="0" smtClean="0"/>
              <a:t>$100,000,000 capital stack with senior and subordinate financing</a:t>
            </a:r>
            <a:endParaRPr lang="en-US" dirty="0"/>
          </a:p>
        </p:txBody>
      </p:sp>
      <p:sp>
        <p:nvSpPr>
          <p:cNvPr id="4" name="Footer Placeholder 3">
            <a:extLst>
              <a:ext uri="{FF2B5EF4-FFF2-40B4-BE49-F238E27FC236}">
                <a16:creationId xmlns:a16="http://schemas.microsoft.com/office/drawing/2014/main" id="{B2614F6C-3A34-8048-8C6F-E1FB50768972}"/>
              </a:ext>
            </a:extLst>
          </p:cNvPr>
          <p:cNvSpPr>
            <a:spLocks noGrp="1"/>
          </p:cNvSpPr>
          <p:nvPr>
            <p:ph type="ftr" sz="quarter" idx="11"/>
          </p:nvPr>
        </p:nvSpPr>
        <p:spPr/>
        <p:txBody>
          <a:bodyPr/>
          <a:lstStyle/>
          <a:p>
            <a:r>
              <a:rPr lang="en-US" altLang="en-US">
                <a:solidFill>
                  <a:schemeClr val="tx1"/>
                </a:solidFill>
              </a:rPr>
              <a:t>© Shipman &amp; Goodwin LLP 2021. All rights reserved.</a:t>
            </a:r>
            <a:endParaRPr lang="en-US" altLang="en-US" dirty="0">
              <a:solidFill>
                <a:schemeClr val="tx1"/>
              </a:solidFill>
            </a:endParaRPr>
          </a:p>
        </p:txBody>
      </p:sp>
      <p:sp>
        <p:nvSpPr>
          <p:cNvPr id="5" name="Slide Number Placeholder 4">
            <a:extLst>
              <a:ext uri="{FF2B5EF4-FFF2-40B4-BE49-F238E27FC236}">
                <a16:creationId xmlns:a16="http://schemas.microsoft.com/office/drawing/2014/main" id="{6459AAA6-FCA8-9948-80D7-EF96BBAC54DA}"/>
              </a:ext>
            </a:extLst>
          </p:cNvPr>
          <p:cNvSpPr>
            <a:spLocks noGrp="1"/>
          </p:cNvSpPr>
          <p:nvPr>
            <p:ph type="sldNum" sz="quarter" idx="12"/>
          </p:nvPr>
        </p:nvSpPr>
        <p:spPr/>
        <p:txBody>
          <a:bodyPr/>
          <a:lstStyle/>
          <a:p>
            <a:fld id="{E6C0C164-648A-654B-87AA-0915A2DD7517}" type="slidenum">
              <a:rPr lang="en-US" smtClean="0"/>
              <a:t>3</a:t>
            </a:fld>
            <a:endParaRPr lang="en-US" dirty="0"/>
          </a:p>
        </p:txBody>
      </p:sp>
      <p:sp>
        <p:nvSpPr>
          <p:cNvPr id="7" name="Rectangle 6"/>
          <p:cNvSpPr/>
          <p:nvPr/>
        </p:nvSpPr>
        <p:spPr>
          <a:xfrm>
            <a:off x="7483097" y="2219325"/>
            <a:ext cx="1981200" cy="9144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200" dirty="0" smtClean="0">
                <a:solidFill>
                  <a:schemeClr val="tx1"/>
                </a:solidFill>
              </a:rPr>
              <a:t>Mezzanine Lender</a:t>
            </a:r>
            <a:endParaRPr lang="en-US" sz="1200" dirty="0">
              <a:solidFill>
                <a:schemeClr val="tx1"/>
              </a:solidFill>
            </a:endParaRPr>
          </a:p>
        </p:txBody>
      </p:sp>
      <p:sp>
        <p:nvSpPr>
          <p:cNvPr id="8" name="Rectangle 7"/>
          <p:cNvSpPr/>
          <p:nvPr/>
        </p:nvSpPr>
        <p:spPr>
          <a:xfrm>
            <a:off x="7488959" y="3971925"/>
            <a:ext cx="1981200" cy="9144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200" dirty="0" smtClean="0">
                <a:solidFill>
                  <a:schemeClr val="tx1"/>
                </a:solidFill>
              </a:rPr>
              <a:t>Mortgage Lender</a:t>
            </a:r>
            <a:endParaRPr lang="en-US" sz="1200" dirty="0">
              <a:solidFill>
                <a:schemeClr val="tx1"/>
              </a:solidFill>
            </a:endParaRPr>
          </a:p>
        </p:txBody>
      </p:sp>
      <p:sp>
        <p:nvSpPr>
          <p:cNvPr id="9" name="Rectangle 8"/>
          <p:cNvSpPr/>
          <p:nvPr/>
        </p:nvSpPr>
        <p:spPr>
          <a:xfrm>
            <a:off x="2803282" y="3967528"/>
            <a:ext cx="2209799" cy="91440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200" dirty="0" smtClean="0">
                <a:solidFill>
                  <a:schemeClr val="tx1"/>
                </a:solidFill>
              </a:rPr>
              <a:t>Mortgage Borrower</a:t>
            </a:r>
            <a:endParaRPr lang="en-US" sz="1200" dirty="0">
              <a:solidFill>
                <a:schemeClr val="tx1"/>
              </a:solidFill>
            </a:endParaRPr>
          </a:p>
        </p:txBody>
      </p:sp>
      <p:sp>
        <p:nvSpPr>
          <p:cNvPr id="10" name="Rectangle 9"/>
          <p:cNvSpPr/>
          <p:nvPr/>
        </p:nvSpPr>
        <p:spPr>
          <a:xfrm>
            <a:off x="2797419" y="2219325"/>
            <a:ext cx="2209800" cy="914400"/>
          </a:xfrm>
          <a:prstGeom prst="rect">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200" dirty="0" smtClean="0">
                <a:solidFill>
                  <a:schemeClr val="tx1"/>
                </a:solidFill>
              </a:rPr>
              <a:t>Mezzanine Borrower</a:t>
            </a:r>
            <a:endParaRPr lang="en-US" sz="1200" dirty="0">
              <a:solidFill>
                <a:schemeClr val="tx1"/>
              </a:solidFill>
            </a:endParaRPr>
          </a:p>
        </p:txBody>
      </p:sp>
      <p:sp>
        <p:nvSpPr>
          <p:cNvPr id="11" name="Rectangle 10"/>
          <p:cNvSpPr/>
          <p:nvPr/>
        </p:nvSpPr>
        <p:spPr>
          <a:xfrm>
            <a:off x="2776903" y="1076325"/>
            <a:ext cx="2209800" cy="9144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1200" dirty="0" smtClean="0">
                <a:solidFill>
                  <a:schemeClr val="tx1"/>
                </a:solidFill>
              </a:rPr>
              <a:t>Equity Investors</a:t>
            </a:r>
          </a:p>
          <a:p>
            <a:pPr algn="ctr"/>
            <a:r>
              <a:rPr lang="en-US" sz="1200" dirty="0" smtClean="0">
                <a:solidFill>
                  <a:schemeClr val="tx1"/>
                </a:solidFill>
              </a:rPr>
              <a:t>($10MM)</a:t>
            </a:r>
            <a:endParaRPr lang="en-US" sz="1200" dirty="0">
              <a:solidFill>
                <a:schemeClr val="tx1"/>
              </a:solidFill>
            </a:endParaRPr>
          </a:p>
        </p:txBody>
      </p:sp>
      <p:sp>
        <p:nvSpPr>
          <p:cNvPr id="12" name="Oval 11"/>
          <p:cNvSpPr/>
          <p:nvPr/>
        </p:nvSpPr>
        <p:spPr>
          <a:xfrm>
            <a:off x="3179064" y="5182331"/>
            <a:ext cx="1273507" cy="1278555"/>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Property</a:t>
            </a:r>
            <a:endParaRPr lang="en-US" sz="1200" dirty="0"/>
          </a:p>
        </p:txBody>
      </p:sp>
      <p:cxnSp>
        <p:nvCxnSpPr>
          <p:cNvPr id="13" name="Straight Arrow Connector 12"/>
          <p:cNvCxnSpPr>
            <a:stCxn id="7" idx="1"/>
            <a:endCxn id="10" idx="3"/>
          </p:cNvCxnSpPr>
          <p:nvPr/>
        </p:nvCxnSpPr>
        <p:spPr>
          <a:xfrm flipH="1">
            <a:off x="5007219" y="2676525"/>
            <a:ext cx="2475878"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flipV="1">
            <a:off x="4440482" y="4881928"/>
            <a:ext cx="3042615" cy="762003"/>
          </a:xfrm>
          <a:prstGeom prst="straightConnector1">
            <a:avLst/>
          </a:prstGeom>
          <a:ln>
            <a:prstDash val="sysDot"/>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3908181" y="3133725"/>
            <a:ext cx="1" cy="83380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a:stCxn id="9" idx="2"/>
          </p:cNvCxnSpPr>
          <p:nvPr/>
        </p:nvCxnSpPr>
        <p:spPr>
          <a:xfrm>
            <a:off x="3908182" y="4881928"/>
            <a:ext cx="0" cy="30040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a:stCxn id="8" idx="1"/>
          </p:cNvCxnSpPr>
          <p:nvPr/>
        </p:nvCxnSpPr>
        <p:spPr>
          <a:xfrm flipH="1">
            <a:off x="4986703" y="4429125"/>
            <a:ext cx="2502256"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a:stCxn id="11" idx="2"/>
          </p:cNvCxnSpPr>
          <p:nvPr/>
        </p:nvCxnSpPr>
        <p:spPr>
          <a:xfrm>
            <a:off x="3881803" y="1990725"/>
            <a:ext cx="0" cy="228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flipV="1">
            <a:off x="5013081" y="3133725"/>
            <a:ext cx="2475878" cy="797902"/>
          </a:xfrm>
          <a:prstGeom prst="straightConnector1">
            <a:avLst/>
          </a:prstGeom>
          <a:ln w="19050" cmpd="sng">
            <a:solidFill>
              <a:srgbClr val="FF0000"/>
            </a:solidFill>
            <a:prstDash val="solid"/>
            <a:tailEnd type="arrow"/>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5373765" y="2638792"/>
            <a:ext cx="1598370" cy="369332"/>
          </a:xfrm>
          <a:prstGeom prst="rect">
            <a:avLst/>
          </a:prstGeom>
          <a:noFill/>
        </p:spPr>
        <p:txBody>
          <a:bodyPr wrap="square" rtlCol="0">
            <a:spAutoFit/>
          </a:bodyPr>
          <a:lstStyle/>
          <a:p>
            <a:pPr algn="ctr"/>
            <a:r>
              <a:rPr lang="en-US" dirty="0" smtClean="0"/>
              <a:t>$25MM</a:t>
            </a:r>
            <a:endParaRPr lang="en-US" dirty="0"/>
          </a:p>
        </p:txBody>
      </p:sp>
      <p:sp>
        <p:nvSpPr>
          <p:cNvPr id="28" name="TextBox 27"/>
          <p:cNvSpPr txBox="1"/>
          <p:nvPr/>
        </p:nvSpPr>
        <p:spPr>
          <a:xfrm>
            <a:off x="5395710" y="4390603"/>
            <a:ext cx="1598370" cy="369332"/>
          </a:xfrm>
          <a:prstGeom prst="rect">
            <a:avLst/>
          </a:prstGeom>
          <a:noFill/>
        </p:spPr>
        <p:txBody>
          <a:bodyPr wrap="square" rtlCol="0">
            <a:spAutoFit/>
          </a:bodyPr>
          <a:lstStyle/>
          <a:p>
            <a:pPr algn="ctr"/>
            <a:r>
              <a:rPr lang="en-US" dirty="0" smtClean="0"/>
              <a:t>$65MM</a:t>
            </a:r>
            <a:endParaRPr lang="en-US" dirty="0"/>
          </a:p>
        </p:txBody>
      </p:sp>
      <p:sp>
        <p:nvSpPr>
          <p:cNvPr id="29" name="TextBox 28"/>
          <p:cNvSpPr txBox="1"/>
          <p:nvPr/>
        </p:nvSpPr>
        <p:spPr>
          <a:xfrm>
            <a:off x="5237739" y="5257433"/>
            <a:ext cx="1598370" cy="369332"/>
          </a:xfrm>
          <a:prstGeom prst="rect">
            <a:avLst/>
          </a:prstGeom>
          <a:noFill/>
        </p:spPr>
        <p:txBody>
          <a:bodyPr wrap="square" rtlCol="0">
            <a:spAutoFit/>
          </a:bodyPr>
          <a:lstStyle/>
          <a:p>
            <a:pPr algn="ctr"/>
            <a:r>
              <a:rPr lang="en-US" dirty="0" smtClean="0"/>
              <a:t>mortgage</a:t>
            </a:r>
            <a:endParaRPr lang="en-US" dirty="0"/>
          </a:p>
        </p:txBody>
      </p:sp>
      <p:sp>
        <p:nvSpPr>
          <p:cNvPr id="30" name="TextBox 29"/>
          <p:cNvSpPr txBox="1"/>
          <p:nvPr/>
        </p:nvSpPr>
        <p:spPr>
          <a:xfrm>
            <a:off x="5713989" y="3438559"/>
            <a:ext cx="2747863" cy="369332"/>
          </a:xfrm>
          <a:prstGeom prst="rect">
            <a:avLst/>
          </a:prstGeom>
          <a:noFill/>
        </p:spPr>
        <p:txBody>
          <a:bodyPr wrap="square" rtlCol="0">
            <a:spAutoFit/>
          </a:bodyPr>
          <a:lstStyle/>
          <a:p>
            <a:pPr algn="ctr"/>
            <a:r>
              <a:rPr lang="en-US" dirty="0" smtClean="0"/>
              <a:t>Pledge of equity</a:t>
            </a:r>
            <a:endParaRPr lang="en-US" dirty="0"/>
          </a:p>
        </p:txBody>
      </p:sp>
    </p:spTree>
    <p:extLst>
      <p:ext uri="{BB962C8B-B14F-4D97-AF65-F5344CB8AC3E}">
        <p14:creationId xmlns:p14="http://schemas.microsoft.com/office/powerpoint/2010/main" val="5892528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Core Elements of a Mezzanine Loan</a:t>
            </a:r>
            <a:endParaRPr lang="en-US" dirty="0"/>
          </a:p>
        </p:txBody>
      </p:sp>
      <p:sp>
        <p:nvSpPr>
          <p:cNvPr id="3" name="Content Placeholder 2"/>
          <p:cNvSpPr>
            <a:spLocks noGrp="1"/>
          </p:cNvSpPr>
          <p:nvPr>
            <p:ph idx="1"/>
          </p:nvPr>
        </p:nvSpPr>
        <p:spPr/>
        <p:txBody>
          <a:bodyPr/>
          <a:lstStyle/>
          <a:p>
            <a:pPr>
              <a:spcAft>
                <a:spcPts val="600"/>
              </a:spcAft>
            </a:pPr>
            <a:r>
              <a:rPr lang="en-US" dirty="0"/>
              <a:t>Structurally subordinated</a:t>
            </a:r>
          </a:p>
          <a:p>
            <a:pPr>
              <a:spcAft>
                <a:spcPts val="600"/>
              </a:spcAft>
            </a:pPr>
            <a:r>
              <a:rPr lang="en-US" dirty="0"/>
              <a:t>Separate from mortgage loan</a:t>
            </a:r>
          </a:p>
          <a:p>
            <a:pPr>
              <a:spcAft>
                <a:spcPts val="600"/>
              </a:spcAft>
            </a:pPr>
            <a:r>
              <a:rPr lang="en-US" dirty="0"/>
              <a:t>Higher risk = higher return</a:t>
            </a:r>
          </a:p>
          <a:p>
            <a:pPr>
              <a:spcAft>
                <a:spcPts val="600"/>
              </a:spcAft>
            </a:pPr>
            <a:r>
              <a:rPr lang="en-US" dirty="0"/>
              <a:t>UCC foreclosure process</a:t>
            </a:r>
          </a:p>
          <a:p>
            <a:pPr>
              <a:spcAft>
                <a:spcPts val="600"/>
              </a:spcAft>
            </a:pPr>
            <a:r>
              <a:rPr lang="en-US" dirty="0" err="1"/>
              <a:t>Intercreditor</a:t>
            </a:r>
            <a:r>
              <a:rPr lang="en-US" dirty="0"/>
              <a:t> agreement with mortgage lender</a:t>
            </a:r>
          </a:p>
          <a:p>
            <a:pPr>
              <a:spcAft>
                <a:spcPts val="600"/>
              </a:spcAft>
            </a:pPr>
            <a:r>
              <a:rPr lang="en-US" dirty="0"/>
              <a:t>Same maturity/same payment date as mortgage loan</a:t>
            </a:r>
          </a:p>
          <a:p>
            <a:pPr marL="0" indent="0">
              <a:buNone/>
            </a:pPr>
            <a:endParaRPr lang="en-US" dirty="0"/>
          </a:p>
        </p:txBody>
      </p:sp>
      <p:sp>
        <p:nvSpPr>
          <p:cNvPr id="4" name="Footer Placeholder 3"/>
          <p:cNvSpPr>
            <a:spLocks noGrp="1"/>
          </p:cNvSpPr>
          <p:nvPr>
            <p:ph type="ftr" sz="quarter" idx="11"/>
          </p:nvPr>
        </p:nvSpPr>
        <p:spPr/>
        <p:txBody>
          <a:bodyPr/>
          <a:lstStyle/>
          <a:p>
            <a:r>
              <a:rPr lang="en-US" altLang="en-US" smtClean="0">
                <a:solidFill>
                  <a:schemeClr val="tx1"/>
                </a:solidFill>
              </a:rPr>
              <a:t>© Shipman &amp; Goodwin LLP 2021. All rights reserved.</a:t>
            </a:r>
            <a:endParaRPr lang="en-US" altLang="en-US" dirty="0">
              <a:solidFill>
                <a:schemeClr val="tx1"/>
              </a:solidFill>
            </a:endParaRPr>
          </a:p>
        </p:txBody>
      </p:sp>
      <p:sp>
        <p:nvSpPr>
          <p:cNvPr id="5" name="Slide Number Placeholder 4"/>
          <p:cNvSpPr>
            <a:spLocks noGrp="1"/>
          </p:cNvSpPr>
          <p:nvPr>
            <p:ph type="sldNum" sz="quarter" idx="12"/>
          </p:nvPr>
        </p:nvSpPr>
        <p:spPr/>
        <p:txBody>
          <a:bodyPr/>
          <a:lstStyle/>
          <a:p>
            <a:fld id="{E6C0C164-648A-654B-87AA-0915A2DD7517}" type="slidenum">
              <a:rPr lang="en-US" smtClean="0"/>
              <a:t>4</a:t>
            </a:fld>
            <a:endParaRPr lang="en-US"/>
          </a:p>
        </p:txBody>
      </p:sp>
    </p:spTree>
    <p:extLst>
      <p:ext uri="{BB962C8B-B14F-4D97-AF65-F5344CB8AC3E}">
        <p14:creationId xmlns:p14="http://schemas.microsoft.com/office/powerpoint/2010/main" val="15815759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smtClean="0"/>
              <a:t>© Shipman &amp; Goodwin LLP 2021. All rights reserved.</a:t>
            </a:r>
            <a:endParaRPr lang="en-US" dirty="0"/>
          </a:p>
        </p:txBody>
      </p:sp>
      <p:sp>
        <p:nvSpPr>
          <p:cNvPr id="3" name="Slide Number Placeholder 2"/>
          <p:cNvSpPr>
            <a:spLocks noGrp="1"/>
          </p:cNvSpPr>
          <p:nvPr>
            <p:ph type="sldNum" sz="quarter" idx="12"/>
          </p:nvPr>
        </p:nvSpPr>
        <p:spPr/>
        <p:txBody>
          <a:bodyPr/>
          <a:lstStyle/>
          <a:p>
            <a:fld id="{E6C0C164-648A-654B-87AA-0915A2DD7517}" type="slidenum">
              <a:rPr lang="en-US" smtClean="0"/>
              <a:t>5</a:t>
            </a:fld>
            <a:endParaRPr lang="en-US"/>
          </a:p>
        </p:txBody>
      </p:sp>
      <p:graphicFrame>
        <p:nvGraphicFramePr>
          <p:cNvPr id="5" name="Content Placeholder 1"/>
          <p:cNvGraphicFramePr>
            <a:graphicFrameLocks/>
          </p:cNvGraphicFramePr>
          <p:nvPr>
            <p:extLst>
              <p:ext uri="{D42A27DB-BD31-4B8C-83A1-F6EECF244321}">
                <p14:modId xmlns:p14="http://schemas.microsoft.com/office/powerpoint/2010/main" val="4091256427"/>
              </p:ext>
            </p:extLst>
          </p:nvPr>
        </p:nvGraphicFramePr>
        <p:xfrm>
          <a:off x="457200" y="228603"/>
          <a:ext cx="11106150" cy="5859780"/>
        </p:xfrm>
        <a:graphic>
          <a:graphicData uri="http://schemas.openxmlformats.org/drawingml/2006/table">
            <a:tbl>
              <a:tblPr firstRow="1" bandRow="1">
                <a:tableStyleId>{21E4AEA4-8DFA-4A89-87EB-49C32662AFE0}</a:tableStyleId>
              </a:tblPr>
              <a:tblGrid>
                <a:gridCol w="5553075">
                  <a:extLst>
                    <a:ext uri="{9D8B030D-6E8A-4147-A177-3AD203B41FA5}">
                      <a16:colId xmlns:a16="http://schemas.microsoft.com/office/drawing/2014/main" val="20000"/>
                    </a:ext>
                  </a:extLst>
                </a:gridCol>
                <a:gridCol w="5553075">
                  <a:extLst>
                    <a:ext uri="{9D8B030D-6E8A-4147-A177-3AD203B41FA5}">
                      <a16:colId xmlns:a16="http://schemas.microsoft.com/office/drawing/2014/main" val="20001"/>
                    </a:ext>
                  </a:extLst>
                </a:gridCol>
              </a:tblGrid>
              <a:tr h="429439">
                <a:tc>
                  <a:txBody>
                    <a:bodyPr/>
                    <a:lstStyle/>
                    <a:p>
                      <a:r>
                        <a:rPr lang="en-US" sz="2400" dirty="0" smtClean="0"/>
                        <a:t>MORTGAGE</a:t>
                      </a:r>
                      <a:r>
                        <a:rPr lang="en-US" sz="2400" baseline="0" dirty="0" smtClean="0"/>
                        <a:t> ELEMENT</a:t>
                      </a:r>
                      <a:endParaRPr lang="en-US" sz="2400" dirty="0"/>
                    </a:p>
                  </a:txBody>
                  <a:tcPr/>
                </a:tc>
                <a:tc>
                  <a:txBody>
                    <a:bodyPr/>
                    <a:lstStyle/>
                    <a:p>
                      <a:r>
                        <a:rPr lang="en-US" sz="2400" dirty="0" smtClean="0"/>
                        <a:t>MEZZANINE ELEMENT</a:t>
                      </a:r>
                      <a:endParaRPr lang="en-US" sz="2400" dirty="0"/>
                    </a:p>
                  </a:txBody>
                  <a:tcPr/>
                </a:tc>
                <a:extLst>
                  <a:ext uri="{0D108BD9-81ED-4DB2-BD59-A6C34878D82A}">
                    <a16:rowId xmlns:a16="http://schemas.microsoft.com/office/drawing/2014/main" val="10000"/>
                  </a:ext>
                </a:extLst>
              </a:tr>
              <a:tr h="637001">
                <a:tc>
                  <a:txBody>
                    <a:bodyPr/>
                    <a:lstStyle/>
                    <a:p>
                      <a:pPr>
                        <a:spcAft>
                          <a:spcPts val="300"/>
                        </a:spcAft>
                      </a:pPr>
                      <a:r>
                        <a:rPr lang="en-US" sz="1800" dirty="0" smtClean="0"/>
                        <a:t>Collateral = real property</a:t>
                      </a:r>
                      <a:endParaRPr lang="en-US" sz="1800" dirty="0"/>
                    </a:p>
                  </a:txBody>
                  <a:tcPr anchor="ctr"/>
                </a:tc>
                <a:tc>
                  <a:txBody>
                    <a:bodyPr/>
                    <a:lstStyle/>
                    <a:p>
                      <a:pPr>
                        <a:spcAft>
                          <a:spcPts val="300"/>
                        </a:spcAft>
                      </a:pPr>
                      <a:r>
                        <a:rPr lang="en-US" sz="1800" dirty="0" smtClean="0"/>
                        <a:t>Collateral = pledge</a:t>
                      </a:r>
                      <a:r>
                        <a:rPr lang="en-US" sz="1800" baseline="0" dirty="0" smtClean="0"/>
                        <a:t> of equity in property owner</a:t>
                      </a:r>
                    </a:p>
                    <a:p>
                      <a:pPr>
                        <a:spcAft>
                          <a:spcPts val="300"/>
                        </a:spcAft>
                      </a:pPr>
                      <a:endParaRPr lang="en-US" sz="1800" dirty="0"/>
                    </a:p>
                  </a:txBody>
                  <a:tcPr anchor="ctr"/>
                </a:tc>
                <a:extLst>
                  <a:ext uri="{0D108BD9-81ED-4DB2-BD59-A6C34878D82A}">
                    <a16:rowId xmlns:a16="http://schemas.microsoft.com/office/drawing/2014/main" val="10001"/>
                  </a:ext>
                </a:extLst>
              </a:tr>
              <a:tr h="894664">
                <a:tc>
                  <a:txBody>
                    <a:bodyPr/>
                    <a:lstStyle/>
                    <a:p>
                      <a:pPr>
                        <a:spcAft>
                          <a:spcPts val="300"/>
                        </a:spcAft>
                      </a:pPr>
                      <a:r>
                        <a:rPr lang="en-US" sz="1800" dirty="0" smtClean="0"/>
                        <a:t>Security = mortgage recorded</a:t>
                      </a:r>
                      <a:r>
                        <a:rPr lang="en-US" sz="1800" baseline="0" dirty="0" smtClean="0"/>
                        <a:t> on land records</a:t>
                      </a:r>
                      <a:endParaRPr lang="en-US" sz="1800" dirty="0"/>
                    </a:p>
                  </a:txBody>
                  <a:tcPr anchor="ctr"/>
                </a:tc>
                <a:tc>
                  <a:txBody>
                    <a:bodyPr/>
                    <a:lstStyle/>
                    <a:p>
                      <a:pPr>
                        <a:spcAft>
                          <a:spcPts val="300"/>
                        </a:spcAft>
                      </a:pPr>
                      <a:r>
                        <a:rPr lang="en-US" sz="1800" dirty="0" smtClean="0"/>
                        <a:t>Security = pledge of equity in real property owner +</a:t>
                      </a:r>
                      <a:r>
                        <a:rPr lang="en-US" sz="1800" baseline="0" dirty="0" smtClean="0"/>
                        <a:t> certificated interests</a:t>
                      </a:r>
                    </a:p>
                    <a:p>
                      <a:pPr>
                        <a:spcAft>
                          <a:spcPts val="300"/>
                        </a:spcAft>
                      </a:pPr>
                      <a:endParaRPr lang="en-US" sz="1800" dirty="0"/>
                    </a:p>
                  </a:txBody>
                  <a:tcPr anchor="ctr"/>
                </a:tc>
                <a:extLst>
                  <a:ext uri="{0D108BD9-81ED-4DB2-BD59-A6C34878D82A}">
                    <a16:rowId xmlns:a16="http://schemas.microsoft.com/office/drawing/2014/main" val="10002"/>
                  </a:ext>
                </a:extLst>
              </a:tr>
              <a:tr h="894664">
                <a:tc>
                  <a:txBody>
                    <a:bodyPr/>
                    <a:lstStyle/>
                    <a:p>
                      <a:pPr>
                        <a:spcAft>
                          <a:spcPts val="300"/>
                        </a:spcAft>
                      </a:pPr>
                      <a:r>
                        <a:rPr lang="en-US" sz="1800" dirty="0" smtClean="0"/>
                        <a:t>Mortgage borrower = real property owner</a:t>
                      </a:r>
                      <a:endParaRPr lang="en-US" sz="1800" dirty="0"/>
                    </a:p>
                  </a:txBody>
                  <a:tcPr anchor="ctr"/>
                </a:tc>
                <a:tc>
                  <a:txBody>
                    <a:bodyPr/>
                    <a:lstStyle/>
                    <a:p>
                      <a:pPr>
                        <a:spcAft>
                          <a:spcPts val="300"/>
                        </a:spcAft>
                      </a:pPr>
                      <a:r>
                        <a:rPr lang="en-US" sz="1800" dirty="0" smtClean="0"/>
                        <a:t>Mezzanine</a:t>
                      </a:r>
                      <a:r>
                        <a:rPr lang="en-US" sz="1800" baseline="0" dirty="0" smtClean="0"/>
                        <a:t> borrower = owner of 100% of the equity in real property owner</a:t>
                      </a:r>
                    </a:p>
                    <a:p>
                      <a:pPr>
                        <a:spcAft>
                          <a:spcPts val="300"/>
                        </a:spcAft>
                      </a:pPr>
                      <a:endParaRPr lang="en-US" sz="1800" dirty="0"/>
                    </a:p>
                  </a:txBody>
                  <a:tcPr anchor="ctr"/>
                </a:tc>
                <a:extLst>
                  <a:ext uri="{0D108BD9-81ED-4DB2-BD59-A6C34878D82A}">
                    <a16:rowId xmlns:a16="http://schemas.microsoft.com/office/drawing/2014/main" val="10003"/>
                  </a:ext>
                </a:extLst>
              </a:tr>
              <a:tr h="894664">
                <a:tc>
                  <a:txBody>
                    <a:bodyPr/>
                    <a:lstStyle/>
                    <a:p>
                      <a:pPr>
                        <a:spcAft>
                          <a:spcPts val="300"/>
                        </a:spcAft>
                      </a:pPr>
                      <a:r>
                        <a:rPr lang="en-US" sz="1800" dirty="0" smtClean="0"/>
                        <a:t>Foreclosure = lender obtains</a:t>
                      </a:r>
                      <a:r>
                        <a:rPr lang="en-US" sz="1800" baseline="0" dirty="0" smtClean="0"/>
                        <a:t> title to real property</a:t>
                      </a:r>
                      <a:endParaRPr lang="en-US" sz="1800" dirty="0"/>
                    </a:p>
                  </a:txBody>
                  <a:tcPr anchor="ctr"/>
                </a:tc>
                <a:tc>
                  <a:txBody>
                    <a:bodyPr/>
                    <a:lstStyle/>
                    <a:p>
                      <a:pPr>
                        <a:spcAft>
                          <a:spcPts val="300"/>
                        </a:spcAft>
                      </a:pPr>
                      <a:r>
                        <a:rPr lang="en-US" sz="1800" dirty="0" smtClean="0"/>
                        <a:t>Foreclosure = mezzanine</a:t>
                      </a:r>
                      <a:r>
                        <a:rPr lang="en-US" sz="1800" baseline="0" dirty="0" smtClean="0"/>
                        <a:t> lender obtains title to 100% of the equity in real property owner</a:t>
                      </a:r>
                    </a:p>
                    <a:p>
                      <a:pPr>
                        <a:spcAft>
                          <a:spcPts val="300"/>
                        </a:spcAft>
                      </a:pPr>
                      <a:endParaRPr lang="en-US" sz="1800" dirty="0"/>
                    </a:p>
                  </a:txBody>
                  <a:tcPr anchor="ctr"/>
                </a:tc>
                <a:extLst>
                  <a:ext uri="{0D108BD9-81ED-4DB2-BD59-A6C34878D82A}">
                    <a16:rowId xmlns:a16="http://schemas.microsoft.com/office/drawing/2014/main" val="10004"/>
                  </a:ext>
                </a:extLst>
              </a:tr>
              <a:tr h="894664">
                <a:tc>
                  <a:txBody>
                    <a:bodyPr/>
                    <a:lstStyle/>
                    <a:p>
                      <a:pPr>
                        <a:spcAft>
                          <a:spcPts val="300"/>
                        </a:spcAft>
                      </a:pPr>
                      <a:r>
                        <a:rPr lang="en-US" sz="1800" dirty="0" smtClean="0"/>
                        <a:t>Foreclosure wipes out all subordinate</a:t>
                      </a:r>
                      <a:r>
                        <a:rPr lang="en-US" sz="1800" baseline="0" dirty="0" smtClean="0"/>
                        <a:t> liens on real property</a:t>
                      </a:r>
                      <a:endParaRPr lang="en-US" sz="1800" dirty="0"/>
                    </a:p>
                  </a:txBody>
                  <a:tcPr anchor="ctr"/>
                </a:tc>
                <a:tc>
                  <a:txBody>
                    <a:bodyPr/>
                    <a:lstStyle/>
                    <a:p>
                      <a:pPr>
                        <a:spcAft>
                          <a:spcPts val="300"/>
                        </a:spcAft>
                      </a:pPr>
                      <a:r>
                        <a:rPr lang="en-US" sz="1800" dirty="0" smtClean="0"/>
                        <a:t>Foreclosure does </a:t>
                      </a:r>
                      <a:r>
                        <a:rPr lang="en-US" sz="1800" u="sng" dirty="0" smtClean="0"/>
                        <a:t>not</a:t>
                      </a:r>
                      <a:r>
                        <a:rPr lang="en-US" sz="1800" u="none" baseline="0" dirty="0" smtClean="0"/>
                        <a:t> wipe out </a:t>
                      </a:r>
                      <a:r>
                        <a:rPr lang="en-US" sz="1800" u="sng" baseline="0" dirty="0" smtClean="0"/>
                        <a:t>any</a:t>
                      </a:r>
                      <a:r>
                        <a:rPr lang="en-US" sz="1800" u="none" baseline="0" dirty="0" smtClean="0"/>
                        <a:t> liens on the real property</a:t>
                      </a:r>
                    </a:p>
                    <a:p>
                      <a:pPr>
                        <a:spcAft>
                          <a:spcPts val="300"/>
                        </a:spcAft>
                      </a:pPr>
                      <a:endParaRPr lang="en-US" sz="1800" dirty="0"/>
                    </a:p>
                  </a:txBody>
                  <a:tcPr anchor="ctr"/>
                </a:tc>
                <a:extLst>
                  <a:ext uri="{0D108BD9-81ED-4DB2-BD59-A6C34878D82A}">
                    <a16:rowId xmlns:a16="http://schemas.microsoft.com/office/drawing/2014/main" val="10005"/>
                  </a:ext>
                </a:extLst>
              </a:tr>
              <a:tr h="860353">
                <a:tc>
                  <a:txBody>
                    <a:bodyPr/>
                    <a:lstStyle/>
                    <a:p>
                      <a:pPr>
                        <a:spcAft>
                          <a:spcPts val="300"/>
                        </a:spcAft>
                      </a:pPr>
                      <a:r>
                        <a:rPr lang="en-US" sz="1800" dirty="0" smtClean="0"/>
                        <a:t>After foreclosure, lender owns</a:t>
                      </a:r>
                      <a:r>
                        <a:rPr lang="en-US" sz="1800" baseline="0" dirty="0" smtClean="0"/>
                        <a:t> real property “free and clear” (other than any senior liens)</a:t>
                      </a:r>
                      <a:endParaRPr lang="en-US" sz="1800" dirty="0"/>
                    </a:p>
                  </a:txBody>
                  <a:tcPr anchor="ctr"/>
                </a:tc>
                <a:tc>
                  <a:txBody>
                    <a:bodyPr/>
                    <a:lstStyle/>
                    <a:p>
                      <a:pPr>
                        <a:spcAft>
                          <a:spcPts val="300"/>
                        </a:spcAft>
                      </a:pPr>
                      <a:r>
                        <a:rPr lang="en-US" sz="1800" dirty="0" smtClean="0"/>
                        <a:t>After foreclosure,</a:t>
                      </a:r>
                      <a:r>
                        <a:rPr lang="en-US" sz="1800" baseline="0" dirty="0" smtClean="0"/>
                        <a:t> mezzanine lender owns 100% of real property owner and steps into all obligations of real property owner</a:t>
                      </a:r>
                      <a:endParaRPr lang="en-US" sz="1800" dirty="0"/>
                    </a:p>
                  </a:txBody>
                  <a:tcPr anchor="ct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24552572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EE7D2F4-682B-F440-A6A5-801B4D380742}"/>
              </a:ext>
            </a:extLst>
          </p:cNvPr>
          <p:cNvSpPr>
            <a:spLocks noGrp="1"/>
          </p:cNvSpPr>
          <p:nvPr>
            <p:ph idx="1"/>
          </p:nvPr>
        </p:nvSpPr>
        <p:spPr>
          <a:xfrm>
            <a:off x="441703" y="365187"/>
            <a:ext cx="11354057" cy="4459225"/>
          </a:xfrm>
        </p:spPr>
        <p:txBody>
          <a:bodyPr/>
          <a:lstStyle/>
          <a:p>
            <a:r>
              <a:rPr lang="en-US" dirty="0"/>
              <a:t>Upon a default under the mezzanine loan, mezzanine lender may foreclose, take title to the collateral and “step into the shoes” of the property owner/mortgage borrower</a:t>
            </a:r>
          </a:p>
        </p:txBody>
      </p:sp>
      <p:sp>
        <p:nvSpPr>
          <p:cNvPr id="4" name="Footer Placeholder 3">
            <a:extLst>
              <a:ext uri="{FF2B5EF4-FFF2-40B4-BE49-F238E27FC236}">
                <a16:creationId xmlns:a16="http://schemas.microsoft.com/office/drawing/2014/main" id="{B2614F6C-3A34-8048-8C6F-E1FB50768972}"/>
              </a:ext>
            </a:extLst>
          </p:cNvPr>
          <p:cNvSpPr>
            <a:spLocks noGrp="1"/>
          </p:cNvSpPr>
          <p:nvPr>
            <p:ph type="ftr" sz="quarter" idx="11"/>
          </p:nvPr>
        </p:nvSpPr>
        <p:spPr/>
        <p:txBody>
          <a:bodyPr/>
          <a:lstStyle/>
          <a:p>
            <a:r>
              <a:rPr lang="en-US" altLang="en-US">
                <a:solidFill>
                  <a:schemeClr val="tx1"/>
                </a:solidFill>
              </a:rPr>
              <a:t>© Shipman &amp; Goodwin LLP 2021. All rights reserved.</a:t>
            </a:r>
            <a:endParaRPr lang="en-US" altLang="en-US" dirty="0">
              <a:solidFill>
                <a:schemeClr val="tx1"/>
              </a:solidFill>
            </a:endParaRPr>
          </a:p>
        </p:txBody>
      </p:sp>
      <p:sp>
        <p:nvSpPr>
          <p:cNvPr id="5" name="Slide Number Placeholder 4">
            <a:extLst>
              <a:ext uri="{FF2B5EF4-FFF2-40B4-BE49-F238E27FC236}">
                <a16:creationId xmlns:a16="http://schemas.microsoft.com/office/drawing/2014/main" id="{6459AAA6-FCA8-9948-80D7-EF96BBAC54DA}"/>
              </a:ext>
            </a:extLst>
          </p:cNvPr>
          <p:cNvSpPr>
            <a:spLocks noGrp="1"/>
          </p:cNvSpPr>
          <p:nvPr>
            <p:ph type="sldNum" sz="quarter" idx="12"/>
          </p:nvPr>
        </p:nvSpPr>
        <p:spPr/>
        <p:txBody>
          <a:bodyPr/>
          <a:lstStyle/>
          <a:p>
            <a:fld id="{E6C0C164-648A-654B-87AA-0915A2DD7517}" type="slidenum">
              <a:rPr lang="en-US" smtClean="0"/>
              <a:t>6</a:t>
            </a:fld>
            <a:endParaRPr lang="en-US" dirty="0"/>
          </a:p>
        </p:txBody>
      </p:sp>
      <p:sp>
        <p:nvSpPr>
          <p:cNvPr id="7" name="Rectangle 6"/>
          <p:cNvSpPr/>
          <p:nvPr/>
        </p:nvSpPr>
        <p:spPr>
          <a:xfrm>
            <a:off x="4787759" y="1929770"/>
            <a:ext cx="2201932" cy="9144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200" dirty="0" smtClean="0">
                <a:solidFill>
                  <a:schemeClr val="tx1"/>
                </a:solidFill>
              </a:rPr>
              <a:t>Mezzanine Lender</a:t>
            </a:r>
            <a:endParaRPr lang="en-US" sz="1200" dirty="0">
              <a:solidFill>
                <a:schemeClr val="tx1"/>
              </a:solidFill>
            </a:endParaRPr>
          </a:p>
        </p:txBody>
      </p:sp>
      <p:sp>
        <p:nvSpPr>
          <p:cNvPr id="10" name="Rectangle 9"/>
          <p:cNvSpPr/>
          <p:nvPr/>
        </p:nvSpPr>
        <p:spPr>
          <a:xfrm>
            <a:off x="1282411" y="1929770"/>
            <a:ext cx="2209800" cy="914400"/>
          </a:xfrm>
          <a:prstGeom prst="rect">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200" dirty="0" smtClean="0">
                <a:solidFill>
                  <a:schemeClr val="tx1"/>
                </a:solidFill>
              </a:rPr>
              <a:t>Mezzanine Borrower</a:t>
            </a:r>
            <a:endParaRPr lang="en-US" sz="1200" dirty="0">
              <a:solidFill>
                <a:schemeClr val="tx1"/>
              </a:solidFill>
            </a:endParaRPr>
          </a:p>
        </p:txBody>
      </p:sp>
      <p:cxnSp>
        <p:nvCxnSpPr>
          <p:cNvPr id="15" name="Straight Arrow Connector 14"/>
          <p:cNvCxnSpPr/>
          <p:nvPr/>
        </p:nvCxnSpPr>
        <p:spPr>
          <a:xfrm>
            <a:off x="2393173" y="2844170"/>
            <a:ext cx="1" cy="83380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1592833" y="3581981"/>
            <a:ext cx="1598370" cy="523220"/>
          </a:xfrm>
          <a:prstGeom prst="rect">
            <a:avLst/>
          </a:prstGeom>
          <a:noFill/>
        </p:spPr>
        <p:txBody>
          <a:bodyPr wrap="square" rtlCol="0">
            <a:spAutoFit/>
          </a:bodyPr>
          <a:lstStyle/>
          <a:p>
            <a:pPr algn="ctr"/>
            <a:r>
              <a:rPr lang="en-US" sz="2800" dirty="0" smtClean="0"/>
              <a:t>NOTHING</a:t>
            </a:r>
            <a:endParaRPr lang="en-US" sz="2800" dirty="0"/>
          </a:p>
        </p:txBody>
      </p:sp>
      <p:sp>
        <p:nvSpPr>
          <p:cNvPr id="23" name="Rectangle 22"/>
          <p:cNvSpPr/>
          <p:nvPr/>
        </p:nvSpPr>
        <p:spPr>
          <a:xfrm>
            <a:off x="4779892" y="3330902"/>
            <a:ext cx="2209799" cy="91440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200" dirty="0" smtClean="0">
                <a:solidFill>
                  <a:schemeClr val="tx1"/>
                </a:solidFill>
              </a:rPr>
              <a:t>Mortgage Borrower</a:t>
            </a:r>
            <a:endParaRPr lang="en-US" sz="1200" dirty="0">
              <a:solidFill>
                <a:schemeClr val="tx1"/>
              </a:solidFill>
            </a:endParaRPr>
          </a:p>
        </p:txBody>
      </p:sp>
      <p:sp>
        <p:nvSpPr>
          <p:cNvPr id="24" name="Oval 23"/>
          <p:cNvSpPr/>
          <p:nvPr/>
        </p:nvSpPr>
        <p:spPr>
          <a:xfrm>
            <a:off x="5260449" y="4545705"/>
            <a:ext cx="1273507" cy="1278555"/>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Property</a:t>
            </a:r>
            <a:endParaRPr lang="en-US" sz="1200" dirty="0"/>
          </a:p>
        </p:txBody>
      </p:sp>
      <p:cxnSp>
        <p:nvCxnSpPr>
          <p:cNvPr id="25" name="Straight Arrow Connector 24"/>
          <p:cNvCxnSpPr>
            <a:stCxn id="23" idx="2"/>
          </p:cNvCxnSpPr>
          <p:nvPr/>
        </p:nvCxnSpPr>
        <p:spPr>
          <a:xfrm>
            <a:off x="5884792" y="4245302"/>
            <a:ext cx="0" cy="30040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a:endCxn id="23" idx="0"/>
          </p:cNvCxnSpPr>
          <p:nvPr/>
        </p:nvCxnSpPr>
        <p:spPr>
          <a:xfrm>
            <a:off x="5884792" y="2844170"/>
            <a:ext cx="0" cy="4867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1" name="Rectangle 30"/>
          <p:cNvSpPr/>
          <p:nvPr/>
        </p:nvSpPr>
        <p:spPr>
          <a:xfrm>
            <a:off x="8493081" y="3341750"/>
            <a:ext cx="1981200" cy="9144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200" dirty="0" smtClean="0">
                <a:solidFill>
                  <a:schemeClr val="tx1"/>
                </a:solidFill>
              </a:rPr>
              <a:t>Mortgage Lender</a:t>
            </a:r>
            <a:endParaRPr lang="en-US" sz="1200" dirty="0">
              <a:solidFill>
                <a:schemeClr val="tx1"/>
              </a:solidFill>
            </a:endParaRPr>
          </a:p>
        </p:txBody>
      </p:sp>
      <p:cxnSp>
        <p:nvCxnSpPr>
          <p:cNvPr id="32" name="Straight Arrow Connector 31"/>
          <p:cNvCxnSpPr/>
          <p:nvPr/>
        </p:nvCxnSpPr>
        <p:spPr>
          <a:xfrm flipV="1">
            <a:off x="6549504" y="4245302"/>
            <a:ext cx="1943577" cy="939681"/>
          </a:xfrm>
          <a:prstGeom prst="straightConnector1">
            <a:avLst/>
          </a:prstGeom>
          <a:ln>
            <a:prstDash val="sysDot"/>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a:stCxn id="31" idx="1"/>
            <a:endCxn id="23" idx="3"/>
          </p:cNvCxnSpPr>
          <p:nvPr/>
        </p:nvCxnSpPr>
        <p:spPr>
          <a:xfrm flipH="1" flipV="1">
            <a:off x="6989691" y="3788102"/>
            <a:ext cx="1503390" cy="108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4" name="TextBox 33"/>
          <p:cNvSpPr txBox="1"/>
          <p:nvPr/>
        </p:nvSpPr>
        <p:spPr>
          <a:xfrm>
            <a:off x="7086126" y="4751703"/>
            <a:ext cx="1598370" cy="369332"/>
          </a:xfrm>
          <a:prstGeom prst="rect">
            <a:avLst/>
          </a:prstGeom>
          <a:noFill/>
        </p:spPr>
        <p:txBody>
          <a:bodyPr wrap="square" rtlCol="0">
            <a:spAutoFit/>
          </a:bodyPr>
          <a:lstStyle/>
          <a:p>
            <a:pPr algn="ctr"/>
            <a:r>
              <a:rPr lang="en-US" dirty="0" smtClean="0"/>
              <a:t>mortgage</a:t>
            </a:r>
            <a:endParaRPr lang="en-US" dirty="0"/>
          </a:p>
        </p:txBody>
      </p:sp>
    </p:spTree>
    <p:extLst>
      <p:ext uri="{BB962C8B-B14F-4D97-AF65-F5344CB8AC3E}">
        <p14:creationId xmlns:p14="http://schemas.microsoft.com/office/powerpoint/2010/main" val="31341305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5638800" y="2786707"/>
            <a:ext cx="2316351" cy="264650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7527A0F-8484-6C41-A5D8-097B4B1A6180}"/>
              </a:ext>
            </a:extLst>
          </p:cNvPr>
          <p:cNvSpPr>
            <a:spLocks noGrp="1"/>
          </p:cNvSpPr>
          <p:nvPr>
            <p:ph type="title"/>
          </p:nvPr>
        </p:nvSpPr>
        <p:spPr/>
        <p:txBody>
          <a:bodyPr/>
          <a:lstStyle/>
          <a:p>
            <a:r>
              <a:rPr lang="en-US" dirty="0" smtClean="0"/>
              <a:t>A/B Structure</a:t>
            </a:r>
            <a:endParaRPr lang="en-US" dirty="0"/>
          </a:p>
        </p:txBody>
      </p:sp>
      <p:sp>
        <p:nvSpPr>
          <p:cNvPr id="3" name="Content Placeholder 2">
            <a:extLst>
              <a:ext uri="{FF2B5EF4-FFF2-40B4-BE49-F238E27FC236}">
                <a16:creationId xmlns:a16="http://schemas.microsoft.com/office/drawing/2014/main" id="{CE056085-FEDC-C24C-979F-1EC1A6F1D842}"/>
              </a:ext>
            </a:extLst>
          </p:cNvPr>
          <p:cNvSpPr>
            <a:spLocks noGrp="1"/>
          </p:cNvSpPr>
          <p:nvPr>
            <p:ph idx="1"/>
          </p:nvPr>
        </p:nvSpPr>
        <p:spPr>
          <a:xfrm>
            <a:off x="441703" y="1548149"/>
            <a:ext cx="11354057" cy="4459225"/>
          </a:xfrm>
        </p:spPr>
        <p:txBody>
          <a:bodyPr/>
          <a:lstStyle/>
          <a:p>
            <a:pPr marL="285750" indent="-285750"/>
            <a:r>
              <a:rPr lang="en-US" dirty="0"/>
              <a:t>Evolved from first/second mortgage structures which fell into disfavor by CMBS rating </a:t>
            </a:r>
            <a:r>
              <a:rPr lang="en-US" dirty="0" smtClean="0"/>
              <a:t>agencies</a:t>
            </a:r>
            <a:endParaRPr lang="en-US" dirty="0"/>
          </a:p>
        </p:txBody>
      </p:sp>
      <p:sp>
        <p:nvSpPr>
          <p:cNvPr id="4" name="Footer Placeholder 3">
            <a:extLst>
              <a:ext uri="{FF2B5EF4-FFF2-40B4-BE49-F238E27FC236}">
                <a16:creationId xmlns:a16="http://schemas.microsoft.com/office/drawing/2014/main" id="{90310CEE-FBF5-FA40-AFC4-106C5B576ABA}"/>
              </a:ext>
            </a:extLst>
          </p:cNvPr>
          <p:cNvSpPr>
            <a:spLocks noGrp="1"/>
          </p:cNvSpPr>
          <p:nvPr>
            <p:ph type="ftr" sz="quarter" idx="11"/>
          </p:nvPr>
        </p:nvSpPr>
        <p:spPr/>
        <p:txBody>
          <a:bodyPr/>
          <a:lstStyle/>
          <a:p>
            <a:r>
              <a:rPr lang="en-US" altLang="en-US">
                <a:solidFill>
                  <a:schemeClr val="tx1"/>
                </a:solidFill>
              </a:rPr>
              <a:t>© Shipman &amp; Goodwin LLP 2021. All rights reserved.</a:t>
            </a:r>
            <a:endParaRPr lang="en-US" altLang="en-US" dirty="0">
              <a:solidFill>
                <a:schemeClr val="tx1"/>
              </a:solidFill>
            </a:endParaRPr>
          </a:p>
        </p:txBody>
      </p:sp>
      <p:sp>
        <p:nvSpPr>
          <p:cNvPr id="5" name="Slide Number Placeholder 4">
            <a:extLst>
              <a:ext uri="{FF2B5EF4-FFF2-40B4-BE49-F238E27FC236}">
                <a16:creationId xmlns:a16="http://schemas.microsoft.com/office/drawing/2014/main" id="{707B5107-7B11-C845-94D7-CC6317763031}"/>
              </a:ext>
            </a:extLst>
          </p:cNvPr>
          <p:cNvSpPr>
            <a:spLocks noGrp="1"/>
          </p:cNvSpPr>
          <p:nvPr>
            <p:ph type="sldNum" sz="quarter" idx="12"/>
          </p:nvPr>
        </p:nvSpPr>
        <p:spPr/>
        <p:txBody>
          <a:bodyPr/>
          <a:lstStyle/>
          <a:p>
            <a:fld id="{E6C0C164-648A-654B-87AA-0915A2DD7517}" type="slidenum">
              <a:rPr lang="en-US" smtClean="0"/>
              <a:t>7</a:t>
            </a:fld>
            <a:endParaRPr lang="en-US"/>
          </a:p>
        </p:txBody>
      </p:sp>
      <p:sp>
        <p:nvSpPr>
          <p:cNvPr id="6" name="Oval 5"/>
          <p:cNvSpPr/>
          <p:nvPr/>
        </p:nvSpPr>
        <p:spPr>
          <a:xfrm>
            <a:off x="2467522" y="4710724"/>
            <a:ext cx="1444966" cy="1444966"/>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400" dirty="0" smtClean="0"/>
              <a:t>Property</a:t>
            </a:r>
            <a:endParaRPr lang="en-US" sz="1400" dirty="0"/>
          </a:p>
        </p:txBody>
      </p:sp>
      <p:cxnSp>
        <p:nvCxnSpPr>
          <p:cNvPr id="8" name="Straight Arrow Connector 7"/>
          <p:cNvCxnSpPr/>
          <p:nvPr/>
        </p:nvCxnSpPr>
        <p:spPr>
          <a:xfrm flipH="1">
            <a:off x="5962650" y="3505200"/>
            <a:ext cx="6858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2349331" y="3320562"/>
            <a:ext cx="1659465" cy="9144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Mortgage Borrower</a:t>
            </a:r>
            <a:endParaRPr lang="en-US" sz="1400" dirty="0">
              <a:solidFill>
                <a:schemeClr val="tx1"/>
              </a:solidFill>
            </a:endParaRPr>
          </a:p>
        </p:txBody>
      </p:sp>
      <p:sp>
        <p:nvSpPr>
          <p:cNvPr id="11" name="Rectangle 10"/>
          <p:cNvSpPr/>
          <p:nvPr/>
        </p:nvSpPr>
        <p:spPr>
          <a:xfrm>
            <a:off x="5971116" y="2982614"/>
            <a:ext cx="1667933" cy="9144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400" dirty="0" smtClean="0">
                <a:solidFill>
                  <a:schemeClr val="tx1"/>
                </a:solidFill>
              </a:rPr>
              <a:t>Mortgage Lender:</a:t>
            </a:r>
          </a:p>
          <a:p>
            <a:pPr algn="ctr"/>
            <a:r>
              <a:rPr lang="en-US" sz="1400" dirty="0" smtClean="0">
                <a:solidFill>
                  <a:schemeClr val="tx1"/>
                </a:solidFill>
              </a:rPr>
              <a:t>A Note Holder</a:t>
            </a:r>
            <a:endParaRPr lang="en-US" sz="1400" dirty="0">
              <a:solidFill>
                <a:schemeClr val="tx1"/>
              </a:solidFill>
            </a:endParaRPr>
          </a:p>
        </p:txBody>
      </p:sp>
      <p:sp>
        <p:nvSpPr>
          <p:cNvPr id="18" name="TextBox 17"/>
          <p:cNvSpPr txBox="1"/>
          <p:nvPr/>
        </p:nvSpPr>
        <p:spPr>
          <a:xfrm>
            <a:off x="5897751" y="5433207"/>
            <a:ext cx="1969917" cy="338554"/>
          </a:xfrm>
          <a:prstGeom prst="rect">
            <a:avLst/>
          </a:prstGeom>
          <a:noFill/>
        </p:spPr>
        <p:txBody>
          <a:bodyPr wrap="square" rtlCol="0">
            <a:spAutoFit/>
          </a:bodyPr>
          <a:lstStyle/>
          <a:p>
            <a:pPr algn="ctr"/>
            <a:r>
              <a:rPr lang="en-US" sz="1600" dirty="0" smtClean="0"/>
              <a:t>mortgage</a:t>
            </a:r>
            <a:endParaRPr lang="en-US" sz="1600" dirty="0"/>
          </a:p>
        </p:txBody>
      </p:sp>
      <p:sp>
        <p:nvSpPr>
          <p:cNvPr id="15" name="Rectangle 14"/>
          <p:cNvSpPr/>
          <p:nvPr/>
        </p:nvSpPr>
        <p:spPr>
          <a:xfrm>
            <a:off x="5971116" y="4240631"/>
            <a:ext cx="1667933" cy="9144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400" dirty="0" smtClean="0">
                <a:solidFill>
                  <a:schemeClr val="tx1"/>
                </a:solidFill>
              </a:rPr>
              <a:t>Mortgage Lender:</a:t>
            </a:r>
          </a:p>
          <a:p>
            <a:pPr algn="ctr"/>
            <a:r>
              <a:rPr lang="en-US" sz="1400" smtClean="0">
                <a:solidFill>
                  <a:schemeClr val="tx1"/>
                </a:solidFill>
              </a:rPr>
              <a:t>B </a:t>
            </a:r>
            <a:r>
              <a:rPr lang="en-US" sz="1400" dirty="0" smtClean="0">
                <a:solidFill>
                  <a:schemeClr val="tx1"/>
                </a:solidFill>
              </a:rPr>
              <a:t>Note Holder</a:t>
            </a:r>
            <a:endParaRPr lang="en-US" sz="1400" dirty="0">
              <a:solidFill>
                <a:schemeClr val="tx1"/>
              </a:solidFill>
            </a:endParaRPr>
          </a:p>
        </p:txBody>
      </p:sp>
      <p:cxnSp>
        <p:nvCxnSpPr>
          <p:cNvPr id="16" name="Straight Arrow Connector 15"/>
          <p:cNvCxnSpPr>
            <a:endCxn id="10" idx="3"/>
          </p:cNvCxnSpPr>
          <p:nvPr/>
        </p:nvCxnSpPr>
        <p:spPr>
          <a:xfrm flipH="1">
            <a:off x="4008796" y="3439814"/>
            <a:ext cx="1953854" cy="33794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a:stCxn id="15" idx="1"/>
            <a:endCxn id="10" idx="3"/>
          </p:cNvCxnSpPr>
          <p:nvPr/>
        </p:nvCxnSpPr>
        <p:spPr>
          <a:xfrm flipH="1" flipV="1">
            <a:off x="4008796" y="3777762"/>
            <a:ext cx="1962320" cy="92006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a:stCxn id="6" idx="6"/>
          </p:cNvCxnSpPr>
          <p:nvPr/>
        </p:nvCxnSpPr>
        <p:spPr>
          <a:xfrm flipV="1">
            <a:off x="3912488" y="5155031"/>
            <a:ext cx="1742526" cy="278176"/>
          </a:xfrm>
          <a:prstGeom prst="straightConnector1">
            <a:avLst/>
          </a:prstGeom>
          <a:ln>
            <a:prstDash val="dash"/>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a:stCxn id="10" idx="2"/>
          </p:cNvCxnSpPr>
          <p:nvPr/>
        </p:nvCxnSpPr>
        <p:spPr>
          <a:xfrm>
            <a:off x="3179064" y="4234962"/>
            <a:ext cx="0" cy="46286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474760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Core Elements of A/B Structures</a:t>
            </a:r>
            <a:endParaRPr lang="en-US" dirty="0"/>
          </a:p>
        </p:txBody>
      </p:sp>
      <p:sp>
        <p:nvSpPr>
          <p:cNvPr id="3" name="Content Placeholder 2"/>
          <p:cNvSpPr>
            <a:spLocks noGrp="1"/>
          </p:cNvSpPr>
          <p:nvPr>
            <p:ph idx="1"/>
          </p:nvPr>
        </p:nvSpPr>
        <p:spPr/>
        <p:txBody>
          <a:bodyPr>
            <a:normAutofit/>
          </a:bodyPr>
          <a:lstStyle/>
          <a:p>
            <a:r>
              <a:rPr lang="en-US" sz="3200" dirty="0"/>
              <a:t>Each of the lenders holds its own promissory note</a:t>
            </a:r>
          </a:p>
          <a:p>
            <a:pPr lvl="1"/>
            <a:r>
              <a:rPr lang="en-US" sz="3200" dirty="0">
                <a:solidFill>
                  <a:schemeClr val="accent1">
                    <a:lumMod val="75000"/>
                  </a:schemeClr>
                </a:solidFill>
              </a:rPr>
              <a:t>A note = senior; lower risk</a:t>
            </a:r>
          </a:p>
          <a:p>
            <a:pPr lvl="1"/>
            <a:r>
              <a:rPr lang="en-US" sz="3200" dirty="0">
                <a:solidFill>
                  <a:schemeClr val="accent1">
                    <a:lumMod val="75000"/>
                  </a:schemeClr>
                </a:solidFill>
              </a:rPr>
              <a:t>B note = junior; higher risk</a:t>
            </a:r>
          </a:p>
          <a:p>
            <a:r>
              <a:rPr lang="en-US" sz="3200" dirty="0"/>
              <a:t>Both notes secured by same mortgage and evidenced by same mortgage loan documents</a:t>
            </a:r>
          </a:p>
          <a:p>
            <a:r>
              <a:rPr lang="en-US" sz="3200" dirty="0"/>
              <a:t>Co-lender agreement governs relationship between A note holder and B note holder</a:t>
            </a:r>
          </a:p>
          <a:p>
            <a:endParaRPr lang="en-US" sz="3200" dirty="0"/>
          </a:p>
        </p:txBody>
      </p:sp>
      <p:sp>
        <p:nvSpPr>
          <p:cNvPr id="4" name="Footer Placeholder 3"/>
          <p:cNvSpPr>
            <a:spLocks noGrp="1"/>
          </p:cNvSpPr>
          <p:nvPr>
            <p:ph type="ftr" sz="quarter" idx="11"/>
          </p:nvPr>
        </p:nvSpPr>
        <p:spPr/>
        <p:txBody>
          <a:bodyPr/>
          <a:lstStyle/>
          <a:p>
            <a:r>
              <a:rPr lang="en-US" altLang="en-US" smtClean="0">
                <a:solidFill>
                  <a:schemeClr val="tx1"/>
                </a:solidFill>
              </a:rPr>
              <a:t>© Shipman &amp; Goodwin LLP 2021. All rights reserved.</a:t>
            </a:r>
            <a:endParaRPr lang="en-US" altLang="en-US" dirty="0">
              <a:solidFill>
                <a:schemeClr val="tx1"/>
              </a:solidFill>
            </a:endParaRPr>
          </a:p>
        </p:txBody>
      </p:sp>
      <p:sp>
        <p:nvSpPr>
          <p:cNvPr id="5" name="Slide Number Placeholder 4"/>
          <p:cNvSpPr>
            <a:spLocks noGrp="1"/>
          </p:cNvSpPr>
          <p:nvPr>
            <p:ph type="sldNum" sz="quarter" idx="12"/>
          </p:nvPr>
        </p:nvSpPr>
        <p:spPr/>
        <p:txBody>
          <a:bodyPr/>
          <a:lstStyle/>
          <a:p>
            <a:fld id="{E6C0C164-648A-654B-87AA-0915A2DD7517}" type="slidenum">
              <a:rPr lang="en-US" smtClean="0"/>
              <a:t>8</a:t>
            </a:fld>
            <a:endParaRPr lang="en-US"/>
          </a:p>
        </p:txBody>
      </p:sp>
    </p:spTree>
    <p:extLst>
      <p:ext uri="{BB962C8B-B14F-4D97-AF65-F5344CB8AC3E}">
        <p14:creationId xmlns:p14="http://schemas.microsoft.com/office/powerpoint/2010/main" val="40082350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 Economics</a:t>
            </a:r>
            <a:endParaRPr lang="en-US" dirty="0"/>
          </a:p>
        </p:txBody>
      </p:sp>
      <p:sp>
        <p:nvSpPr>
          <p:cNvPr id="3" name="Content Placeholder 2"/>
          <p:cNvSpPr>
            <a:spLocks noGrp="1"/>
          </p:cNvSpPr>
          <p:nvPr>
            <p:ph idx="1"/>
          </p:nvPr>
        </p:nvSpPr>
        <p:spPr/>
        <p:txBody>
          <a:bodyPr/>
          <a:lstStyle/>
          <a:p>
            <a:r>
              <a:rPr lang="en-US" sz="3200" dirty="0"/>
              <a:t>If mortgage loan is performing, A note holder will allow payments to be made to A and B on a </a:t>
            </a:r>
            <a:r>
              <a:rPr lang="en-US" sz="3200" dirty="0" err="1"/>
              <a:t>pari</a:t>
            </a:r>
            <a:r>
              <a:rPr lang="en-US" sz="3200" dirty="0"/>
              <a:t> </a:t>
            </a:r>
            <a:r>
              <a:rPr lang="en-US" sz="3200" dirty="0" err="1"/>
              <a:t>passu</a:t>
            </a:r>
            <a:r>
              <a:rPr lang="en-US" sz="3200" dirty="0"/>
              <a:t> basis</a:t>
            </a:r>
          </a:p>
          <a:p>
            <a:r>
              <a:rPr lang="en-US" sz="3200" dirty="0"/>
              <a:t>If an EOD exists, A note holder is entitled to all cash flow until paid in full</a:t>
            </a:r>
          </a:p>
          <a:p>
            <a:endParaRPr lang="en-US" dirty="0"/>
          </a:p>
        </p:txBody>
      </p:sp>
      <p:sp>
        <p:nvSpPr>
          <p:cNvPr id="4" name="Footer Placeholder 3"/>
          <p:cNvSpPr>
            <a:spLocks noGrp="1"/>
          </p:cNvSpPr>
          <p:nvPr>
            <p:ph type="ftr" sz="quarter" idx="11"/>
          </p:nvPr>
        </p:nvSpPr>
        <p:spPr/>
        <p:txBody>
          <a:bodyPr/>
          <a:lstStyle/>
          <a:p>
            <a:r>
              <a:rPr lang="en-US" altLang="en-US" smtClean="0">
                <a:solidFill>
                  <a:schemeClr val="tx1"/>
                </a:solidFill>
              </a:rPr>
              <a:t>© Shipman &amp; Goodwin LLP 2021. All rights reserved.</a:t>
            </a:r>
            <a:endParaRPr lang="en-US" altLang="en-US" dirty="0">
              <a:solidFill>
                <a:schemeClr val="tx1"/>
              </a:solidFill>
            </a:endParaRPr>
          </a:p>
        </p:txBody>
      </p:sp>
      <p:sp>
        <p:nvSpPr>
          <p:cNvPr id="5" name="Slide Number Placeholder 4"/>
          <p:cNvSpPr>
            <a:spLocks noGrp="1"/>
          </p:cNvSpPr>
          <p:nvPr>
            <p:ph type="sldNum" sz="quarter" idx="12"/>
          </p:nvPr>
        </p:nvSpPr>
        <p:spPr/>
        <p:txBody>
          <a:bodyPr/>
          <a:lstStyle/>
          <a:p>
            <a:fld id="{E6C0C164-648A-654B-87AA-0915A2DD7517}" type="slidenum">
              <a:rPr lang="en-US" smtClean="0"/>
              <a:t>9</a:t>
            </a:fld>
            <a:endParaRPr lang="en-US" dirty="0"/>
          </a:p>
        </p:txBody>
      </p:sp>
    </p:spTree>
    <p:extLst>
      <p:ext uri="{BB962C8B-B14F-4D97-AF65-F5344CB8AC3E}">
        <p14:creationId xmlns:p14="http://schemas.microsoft.com/office/powerpoint/2010/main" val="3995005495"/>
      </p:ext>
    </p:extLst>
  </p:cSld>
  <p:clrMapOvr>
    <a:masterClrMapping/>
  </p:clrMapOvr>
</p:sld>
</file>

<file path=ppt/theme/theme1.xml><?xml version="1.0" encoding="utf-8"?>
<a:theme xmlns:a="http://schemas.openxmlformats.org/drawingml/2006/main" name="Office Theme">
  <a:themeElements>
    <a:clrScheme name="Blue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279</TotalTime>
  <Words>764</Words>
  <Application>Microsoft Office PowerPoint</Application>
  <PresentationFormat>Widescreen</PresentationFormat>
  <Paragraphs>135</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Book Antiqua</vt:lpstr>
      <vt:lpstr>Calibri</vt:lpstr>
      <vt:lpstr>Courier New</vt:lpstr>
      <vt:lpstr>Wingdings</vt:lpstr>
      <vt:lpstr>Office Theme</vt:lpstr>
      <vt:lpstr>Commercial Real Estate Structured Financing 101</vt:lpstr>
      <vt:lpstr>Mezzanine Loan Genesis and Structure</vt:lpstr>
      <vt:lpstr>PowerPoint Presentation</vt:lpstr>
      <vt:lpstr>Core Elements of a Mezzanine Loan</vt:lpstr>
      <vt:lpstr>PowerPoint Presentation</vt:lpstr>
      <vt:lpstr>PowerPoint Presentation</vt:lpstr>
      <vt:lpstr>A/B Structure</vt:lpstr>
      <vt:lpstr>Core Elements of A/B Structures</vt:lpstr>
      <vt:lpstr>A/B Economics</vt:lpstr>
      <vt:lpstr>A/B Lender Relationship</vt:lpstr>
      <vt:lpstr>Which one?  Mezz or A/B?</vt:lpstr>
      <vt:lpstr>Which one?  Mezz or A/B?</vt:lpstr>
      <vt:lpstr>Pandemic Developments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Mylod, Kathleen M.</cp:lastModifiedBy>
  <cp:revision>29</cp:revision>
  <dcterms:created xsi:type="dcterms:W3CDTF">2020-11-11T14:20:31Z</dcterms:created>
  <dcterms:modified xsi:type="dcterms:W3CDTF">2021-01-27T17:46:55Z</dcterms:modified>
</cp:coreProperties>
</file>